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ags/tag15.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9.xml" ContentType="application/vnd.openxmlformats-officedocument.them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0.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1.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tags/tag30.xml" ContentType="application/vnd.openxmlformats-officedocument.presentationml.tags+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59.jpg" ContentType="image/jpeg"/>
  <Override PartName="/ppt/media/image60.jpg" ContentType="image/jpeg"/>
  <Override PartName="/ppt/notesSlides/notesSlide17.xml" ContentType="application/vnd.openxmlformats-officedocument.presentationml.notesSlide+xml"/>
  <Override PartName="/ppt/media/image61.jp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5" r:id="rId3"/>
    <p:sldMasterId id="2147483673" r:id="rId4"/>
    <p:sldMasterId id="2147483679" r:id="rId5"/>
    <p:sldMasterId id="2147483695" r:id="rId6"/>
    <p:sldMasterId id="2147483703" r:id="rId7"/>
    <p:sldMasterId id="2147483717" r:id="rId8"/>
    <p:sldMasterId id="2147483725" r:id="rId9"/>
    <p:sldMasterId id="2147483739" r:id="rId10"/>
    <p:sldMasterId id="2147483773" r:id="rId11"/>
    <p:sldMasterId id="2147483777" r:id="rId12"/>
  </p:sldMasterIdLst>
  <p:notesMasterIdLst>
    <p:notesMasterId r:id="rId52"/>
  </p:notesMasterIdLst>
  <p:sldIdLst>
    <p:sldId id="257" r:id="rId13"/>
    <p:sldId id="259" r:id="rId14"/>
    <p:sldId id="297" r:id="rId15"/>
    <p:sldId id="261" r:id="rId16"/>
    <p:sldId id="262" r:id="rId17"/>
    <p:sldId id="263" r:id="rId18"/>
    <p:sldId id="264" r:id="rId19"/>
    <p:sldId id="265" r:id="rId20"/>
    <p:sldId id="266" r:id="rId21"/>
    <p:sldId id="267" r:id="rId22"/>
    <p:sldId id="298" r:id="rId23"/>
    <p:sldId id="269" r:id="rId24"/>
    <p:sldId id="270" r:id="rId25"/>
    <p:sldId id="271" r:id="rId26"/>
    <p:sldId id="272" r:id="rId27"/>
    <p:sldId id="273" r:id="rId28"/>
    <p:sldId id="274" r:id="rId29"/>
    <p:sldId id="275" r:id="rId30"/>
    <p:sldId id="276" r:id="rId31"/>
    <p:sldId id="277" r:id="rId32"/>
    <p:sldId id="278" r:id="rId33"/>
    <p:sldId id="279" r:id="rId34"/>
    <p:sldId id="299"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410B42"/>
    <a:srgbClr val="F088CB"/>
    <a:srgbClr val="E5746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7152" autoAdjust="0"/>
  </p:normalViewPr>
  <p:slideViewPr>
    <p:cSldViewPr snapToGrid="0">
      <p:cViewPr varScale="1">
        <p:scale>
          <a:sx n="75" d="100"/>
          <a:sy n="75" d="100"/>
        </p:scale>
        <p:origin x="898"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9.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3D391-9448-4E2C-B1D7-7BCD86464274}" type="datetimeFigureOut">
              <a:rPr lang="en-US" smtClean="0"/>
              <a:t>5/20/2018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A8FCA-590F-409D-B93A-92B699FC6F41}" type="slidenum">
              <a:rPr lang="en-US" smtClean="0"/>
              <a:t>‹#›</a:t>
            </a:fld>
            <a:endParaRPr lang="en-US"/>
          </a:p>
        </p:txBody>
      </p:sp>
    </p:spTree>
    <p:extLst>
      <p:ext uri="{BB962C8B-B14F-4D97-AF65-F5344CB8AC3E}">
        <p14:creationId xmlns:p14="http://schemas.microsoft.com/office/powerpoint/2010/main" val="197550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128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58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818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3327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8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28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995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6316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sort of far from perfect.</a:t>
            </a:r>
            <a:r>
              <a:rPr lang="en-US" baseline="0" dirty="0"/>
              <a:t> This algorithm is just not meant for these kind of overlapping spherical clusters. It does much better with these separated but twisty clusters. Long skinny clusters, no problem for HAC. Anyway.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330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being merged.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073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being merged.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0399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5383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HAC produces these </a:t>
            </a:r>
            <a:r>
              <a:rPr lang="en-US" dirty="0" err="1"/>
              <a:t>dendrograms</a:t>
            </a:r>
            <a:r>
              <a:rPr lang="en-US" baseline="0" dirty="0"/>
              <a:t> that tell you what clusters are </a:t>
            </a:r>
            <a:r>
              <a:rPr lang="en-US" baseline="0"/>
              <a:t>being merged.</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47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de-DE" dirty="0"/>
              <a:t> Stellen wir uns eine Segmentierung über zwei Dimensionen vor A und</a:t>
            </a:r>
            <a:r>
              <a:rPr lang="de-DE" baseline="0" dirty="0"/>
              <a:t> B mit einer Skala von 0 bis 100</a:t>
            </a:r>
          </a:p>
          <a:p>
            <a:pPr eaLnBrk="1" hangingPunct="1">
              <a:buFont typeface="Arial" pitchFamily="34" charset="0"/>
              <a:buChar char="•"/>
            </a:pPr>
            <a:r>
              <a:rPr lang="de-DE" baseline="0" dirty="0"/>
              <a:t> Die Clusterzentren – der braune, blaue und violette Punkt werden zufällig im Raum verteilt</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957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de-DE" dirty="0"/>
              <a:t> Die Individuen werden dem Clusterzentrum </a:t>
            </a:r>
            <a:r>
              <a:rPr lang="de-DE" baseline="0" dirty="0"/>
              <a:t>zugeordnet, der ihnen am nähesten ist</a:t>
            </a:r>
          </a:p>
          <a:p>
            <a:pPr eaLnBrk="1" hangingPunct="1">
              <a:buFont typeface="Arial" pitchFamily="34" charset="0"/>
              <a:buChar char="•"/>
            </a:pP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626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de-DE" dirty="0"/>
              <a:t> Nun wird</a:t>
            </a:r>
            <a:r>
              <a:rPr lang="de-DE" baseline="0" dirty="0"/>
              <a:t> der Schwerpunkt der Segmente berechnet und das Clusterzentrum dorthin verlagert</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599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buFont typeface="Arial" pitchFamily="34" charset="0"/>
              <a:buChar char="•"/>
            </a:pPr>
            <a:r>
              <a:rPr lang="de-DE" dirty="0"/>
              <a:t> In einem nächsten Schritt</a:t>
            </a:r>
            <a:r>
              <a:rPr lang="de-DE" baseline="0" dirty="0"/>
              <a:t> wird überprüft, ob die Individuen immer noch dem Clusterzentrum zugeordnet sind, welchem sie am nähesten sind</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738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874978" eaLnBrk="1" hangingPunct="1">
              <a:buFont typeface="Arial" pitchFamily="34" charset="0"/>
              <a:buChar char="•"/>
            </a:pPr>
            <a:r>
              <a:rPr lang="de-DE" dirty="0"/>
              <a:t> Nun wird</a:t>
            </a:r>
            <a:r>
              <a:rPr lang="de-DE" baseline="0" dirty="0"/>
              <a:t> erneut der Schwerpunkt der Segmente berechnet und das Clusterzentrum dorthin verlagert</a:t>
            </a:r>
            <a:endParaRPr lang="de-DE" dirty="0"/>
          </a:p>
          <a:p>
            <a:pPr eaLnBrk="1" hangingPunct="1"/>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3569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de-DE" dirty="0"/>
              <a:t>Dies erfolgt, bis es zu keinen</a:t>
            </a:r>
            <a:r>
              <a:rPr lang="de-DE" baseline="0" dirty="0"/>
              <a:t> signifikanten Veränderungen mehr kommt.</a:t>
            </a:r>
            <a:endParaRPr lang="de-D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4C0A0B-9A5F-490C-BA8E-3A82F9D558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975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jellyroll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7940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0.emf"/><Relationship Id="rId4" Type="http://schemas.openxmlformats.org/officeDocument/2006/relationships/oleObject" Target="../embeddings/oleObject17.bin"/></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0.emf"/><Relationship Id="rId4" Type="http://schemas.openxmlformats.org/officeDocument/2006/relationships/oleObject" Target="../embeddings/oleObject18.bin"/></Relationships>
</file>

<file path=ppt/slideLayouts/_rels/slideLayout5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0.emf"/><Relationship Id="rId4" Type="http://schemas.openxmlformats.org/officeDocument/2006/relationships/oleObject" Target="../embeddings/oleObject19.bin"/></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0.emf"/><Relationship Id="rId4" Type="http://schemas.openxmlformats.org/officeDocument/2006/relationships/oleObject" Target="../embeddings/oleObject20.bin"/></Relationships>
</file>

<file path=ppt/slideLayouts/_rels/slideLayout5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0.emf"/><Relationship Id="rId4" Type="http://schemas.openxmlformats.org/officeDocument/2006/relationships/oleObject" Target="../embeddings/oleObject21.bin"/></Relationships>
</file>

<file path=ppt/slideLayouts/_rels/slideLayout5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0.emf"/><Relationship Id="rId4" Type="http://schemas.openxmlformats.org/officeDocument/2006/relationships/oleObject" Target="../embeddings/oleObject22.bin"/></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0.emf"/><Relationship Id="rId4" Type="http://schemas.openxmlformats.org/officeDocument/2006/relationships/oleObject" Target="../embeddings/oleObject23.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0.emf"/><Relationship Id="rId4" Type="http://schemas.openxmlformats.org/officeDocument/2006/relationships/oleObject" Target="../embeddings/oleObject24.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0.emf"/><Relationship Id="rId4" Type="http://schemas.openxmlformats.org/officeDocument/2006/relationships/oleObject" Target="../embeddings/oleObject25.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0.emf"/><Relationship Id="rId4" Type="http://schemas.openxmlformats.org/officeDocument/2006/relationships/oleObject" Target="../embeddings/oleObject26.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10.emf"/><Relationship Id="rId4" Type="http://schemas.openxmlformats.org/officeDocument/2006/relationships/oleObject" Target="../embeddings/oleObject27.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0.emf"/><Relationship Id="rId4" Type="http://schemas.openxmlformats.org/officeDocument/2006/relationships/oleObject" Target="../embeddings/oleObject28.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oleObject" Target="../embeddings/oleObject29.bin"/></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jpe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2.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39.emf"/><Relationship Id="rId4" Type="http://schemas.openxmlformats.org/officeDocument/2006/relationships/oleObject" Target="../embeddings/oleObject30.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777883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402818191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749524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5918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018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20105881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4253243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5"/>
            <a:ext cx="2742326" cy="365125"/>
          </a:xfrm>
          <a:prstGeom prst="rect">
            <a:avLst/>
          </a:prstGeom>
        </p:spPr>
        <p:txBody>
          <a:bodyPr/>
          <a:lstStyle/>
          <a:p>
            <a:pPr defTabSz="607673"/>
            <a:fld id="{D23C339E-6384-4B7D-8AAA-399CE7159230}" type="slidenum">
              <a:rPr lang="en-US" sz="2400" smtClean="0">
                <a:solidFill>
                  <a:srgbClr val="BCBDBC">
                    <a:lumMod val="25000"/>
                  </a:srgbClr>
                </a:solidFill>
              </a:rPr>
              <a:pPr defTabSz="607673"/>
              <a:t>‹#›</a:t>
            </a:fld>
            <a:endParaRPr lang="en-US" sz="240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007780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1"/>
            <a:ext cx="12192000" cy="1321250"/>
          </a:xfrm>
          <a:prstGeom prst="rect">
            <a:avLst/>
          </a:prstGeom>
          <a:solidFill>
            <a:srgbClr val="EEEEEE"/>
          </a:solidFill>
        </p:spPr>
      </p:pic>
      <p:sp>
        <p:nvSpPr>
          <p:cNvPr id="2" name="Title 1"/>
          <p:cNvSpPr>
            <a:spLocks noGrp="1"/>
          </p:cNvSpPr>
          <p:nvPr>
            <p:ph type="title"/>
          </p:nvPr>
        </p:nvSpPr>
        <p:spPr>
          <a:xfrm>
            <a:off x="675222" y="301752"/>
            <a:ext cx="10850034"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3"/>
            <a:ext cx="10850034" cy="4422775"/>
          </a:xfrm>
        </p:spPr>
        <p:txBody>
          <a:bodyPr/>
          <a:lstStyle>
            <a:lvl1pPr>
              <a:spcAft>
                <a:spcPts val="200"/>
              </a:spcAft>
              <a:defRPr>
                <a:solidFill>
                  <a:srgbClr val="646464"/>
                </a:solidFill>
              </a:defRPr>
            </a:lvl1pPr>
            <a:lvl2pPr>
              <a:spcAft>
                <a:spcPts val="300"/>
              </a:spcAft>
              <a:defRPr>
                <a:solidFill>
                  <a:srgbClr val="646464"/>
                </a:solidFill>
              </a:defRPr>
            </a:lvl2pPr>
            <a:lvl3pPr>
              <a:spcAft>
                <a:spcPts val="300"/>
              </a:spcAft>
              <a:defRPr>
                <a:solidFill>
                  <a:srgbClr val="646464"/>
                </a:solidFill>
              </a:defRPr>
            </a:lvl3pPr>
            <a:lvl4pPr>
              <a:spcAft>
                <a:spcPts val="300"/>
              </a:spcAft>
              <a:defRPr>
                <a:solidFill>
                  <a:srgbClr val="646464"/>
                </a:solidFill>
              </a:defRPr>
            </a:lvl4pPr>
            <a:lvl5pPr>
              <a:spcAft>
                <a:spcPts val="300"/>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965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3363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9102438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3943679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8763622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7624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0128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54239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7104789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37550190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537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36110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237480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29036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732" y="274638"/>
            <a:ext cx="11126510" cy="639762"/>
          </a:xfrm>
          <a:prstGeom prst="rect">
            <a:avLst/>
          </a:prstGeo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9"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1" y="6455179"/>
            <a:ext cx="4482124" cy="358621"/>
          </a:xfrm>
          <a:prstGeom prst="rect">
            <a:avLst/>
          </a:prstGeom>
        </p:spPr>
        <p:txBody>
          <a:bodyPr/>
          <a:lstStyle/>
          <a:p>
            <a:pPr defTabSz="607491"/>
            <a:endParaRPr lang="en-US" sz="2399" dirty="0">
              <a:solidFill>
                <a:prstClr val="black">
                  <a:tint val="75000"/>
                </a:prstClr>
              </a:solidFill>
            </a:endParaRPr>
          </a:p>
        </p:txBody>
      </p:sp>
      <p:sp>
        <p:nvSpPr>
          <p:cNvPr id="8" name="Slide Number Placeholder 7"/>
          <p:cNvSpPr>
            <a:spLocks noGrp="1"/>
          </p:cNvSpPr>
          <p:nvPr>
            <p:ph type="sldNum" sz="quarter" idx="11"/>
          </p:nvPr>
        </p:nvSpPr>
        <p:spPr>
          <a:xfrm>
            <a:off x="8981853" y="6356351"/>
            <a:ext cx="2742326" cy="340372"/>
          </a:xfrm>
          <a:prstGeom prst="rect">
            <a:avLst/>
          </a:prstGeom>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8552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6575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3709789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167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561650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p>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410732430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307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156049964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4098"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7548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13" name="Content Placeholder 7"/>
          <p:cNvSpPr>
            <a:spLocks noGrp="1"/>
          </p:cNvSpPr>
          <p:nvPr>
            <p:ph sz="quarter" idx="17"/>
          </p:nvPr>
        </p:nvSpPr>
        <p:spPr>
          <a:xfrm>
            <a:off x="627548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87311636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512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7548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37739258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6146"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86374"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274601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7170"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850629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282392"/>
            <a:ext cx="11126898" cy="5170167"/>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Tree>
    <p:extLst>
      <p:ext uri="{BB962C8B-B14F-4D97-AF65-F5344CB8AC3E}">
        <p14:creationId xmlns:p14="http://schemas.microsoft.com/office/powerpoint/2010/main" val="831805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819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196107051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921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327097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24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7"/>
            <a:ext cx="10941073" cy="1095121"/>
          </a:xfrm>
          <a:prstGeom prst="rect">
            <a:avLst/>
          </a:prstGeom>
        </p:spPr>
        <p:txBody>
          <a:bodyPr wrap="square" lIns="0" tIns="60937" rIns="0" bIns="0" anchor="b" anchorCtr="0">
            <a:noAutofit/>
          </a:bodyPr>
          <a:lstStyle>
            <a:lvl1pPr marL="0" indent="0" algn="l">
              <a:lnSpc>
                <a:spcPct val="100000"/>
              </a:lnSpc>
              <a:spcBef>
                <a:spcPct val="0"/>
              </a:spcBef>
              <a:spcAft>
                <a:spcPct val="0"/>
              </a:spcAft>
              <a:buFontTx/>
              <a:buNone/>
              <a:defRPr sz="2300" b="0" i="0" spc="0" baseline="0">
                <a:solidFill>
                  <a:schemeClr val="bg1"/>
                </a:solidFill>
                <a:latin typeface="Arial" panose="020B0604020202020204" pitchFamily="34" charset="0"/>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3987068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1266"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23460863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and Text Slid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229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3337121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331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4401108"/>
            <a:ext cx="10941073" cy="1161492"/>
          </a:xfrm>
          <a:prstGeom prst="rect">
            <a:avLst/>
          </a:prstGeom>
        </p:spPr>
        <p:txBody>
          <a:bodyPr lIns="0" tIns="0" anchor="b" anchorCtr="0">
            <a:noAutofit/>
          </a:bodyPr>
          <a:lstStyle>
            <a:lvl1pPr algn="l">
              <a:lnSpc>
                <a:spcPts val="5197"/>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487259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433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pic>
        <p:nvPicPr>
          <p:cNvPr id="7" name="Picture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6"/>
          <p:cNvSpPr/>
          <p:nvPr userDrawn="1"/>
        </p:nvSpPr>
        <p:spPr>
          <a:xfrm>
            <a:off x="1" y="0"/>
            <a:ext cx="12192000" cy="6858000"/>
          </a:xfrm>
          <a:prstGeom prst="rect">
            <a:avLst/>
          </a:prstGeom>
          <a:gradFill flip="none" rotWithShape="1">
            <a:gsLst>
              <a:gs pos="0">
                <a:schemeClr val="tx1">
                  <a:alpha val="3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dirty="0">
              <a:solidFill>
                <a:srgbClr val="FFFFFF"/>
              </a:solidFill>
              <a:sym typeface="Segoe UI Symbol"/>
            </a:endParaRPr>
          </a:p>
        </p:txBody>
      </p:sp>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38175946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28336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64565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156870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500997"/>
            <a:ext cx="11126898" cy="4950993"/>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
        <p:nvSpPr>
          <p:cNvPr id="6" name="Text Placeholder 5"/>
          <p:cNvSpPr>
            <a:spLocks noGrp="1"/>
          </p:cNvSpPr>
          <p:nvPr>
            <p:ph type="body" sz="quarter" idx="10"/>
          </p:nvPr>
        </p:nvSpPr>
        <p:spPr>
          <a:xfrm>
            <a:off x="532744" y="923026"/>
            <a:ext cx="11126510"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53629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8985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27872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5362"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a:xfrm flipH="1">
            <a:off x="625468" y="6537399"/>
            <a:ext cx="5366096" cy="161888"/>
          </a:xfrm>
          <a:prstGeom prst="rect">
            <a:avLst/>
          </a:prstGeom>
        </p:spPr>
        <p:txBody>
          <a:bodyPr/>
          <a:lstStyle/>
          <a:p>
            <a:pPr defTabSz="607673"/>
            <a:endParaRPr lang="en-US" sz="2400" dirty="0">
              <a:solidFill>
                <a:srgbClr val="666666"/>
              </a:solidFill>
            </a:endParaRPr>
          </a:p>
        </p:txBody>
      </p:sp>
    </p:spTree>
    <p:extLst>
      <p:ext uri="{BB962C8B-B14F-4D97-AF65-F5344CB8AC3E}">
        <p14:creationId xmlns:p14="http://schemas.microsoft.com/office/powerpoint/2010/main" val="315928019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741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p>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188408140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843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2135145466"/>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9458"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7548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13" name="Content Placeholder 7"/>
          <p:cNvSpPr>
            <a:spLocks noGrp="1"/>
          </p:cNvSpPr>
          <p:nvPr>
            <p:ph sz="quarter" idx="17"/>
          </p:nvPr>
        </p:nvSpPr>
        <p:spPr>
          <a:xfrm>
            <a:off x="627548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338311145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048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7548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2455852847"/>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1506"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86374"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610397648"/>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2530"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1829709426"/>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355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264803139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78142" y="6504259"/>
            <a:ext cx="406400" cy="199379"/>
          </a:xfrm>
          <a:prstGeom prst="rect">
            <a:avLst/>
          </a:prstGeom>
        </p:spPr>
        <p:txBody>
          <a:bodyPr/>
          <a:lstStyle/>
          <a:p>
            <a:fld id="{5FF2E63E-D57D-4EFD-8380-089500058C9E}"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470866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457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496695553"/>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560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7"/>
            <a:ext cx="10941073" cy="1095121"/>
          </a:xfrm>
          <a:prstGeom prst="rect">
            <a:avLst/>
          </a:prstGeom>
        </p:spPr>
        <p:txBody>
          <a:bodyPr wrap="square" lIns="0" tIns="60937" rIns="0" bIns="0" anchor="b" anchorCtr="0">
            <a:noAutofit/>
          </a:bodyPr>
          <a:lstStyle>
            <a:lvl1pPr marL="0" indent="0" algn="l">
              <a:lnSpc>
                <a:spcPct val="100000"/>
              </a:lnSpc>
              <a:spcBef>
                <a:spcPct val="0"/>
              </a:spcBef>
              <a:spcAft>
                <a:spcPct val="0"/>
              </a:spcAft>
              <a:buFontTx/>
              <a:buNone/>
              <a:defRPr sz="2300" b="0" i="0" spc="0" baseline="0">
                <a:solidFill>
                  <a:schemeClr val="bg1"/>
                </a:solidFill>
                <a:latin typeface="Arial" panose="020B0604020202020204" pitchFamily="34" charset="0"/>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23084978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6626"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2817533290"/>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ubtitle and Text Slid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765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08380037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867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4401108"/>
            <a:ext cx="10941073" cy="1161492"/>
          </a:xfrm>
          <a:prstGeom prst="rect">
            <a:avLst/>
          </a:prstGeom>
        </p:spPr>
        <p:txBody>
          <a:bodyPr lIns="0" tIns="0" anchor="b" anchorCtr="0">
            <a:noAutofit/>
          </a:bodyPr>
          <a:lstStyle>
            <a:lvl1pPr algn="l">
              <a:lnSpc>
                <a:spcPts val="5197"/>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15181060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969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pic>
        <p:nvPicPr>
          <p:cNvPr id="7" name="Picture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6"/>
          <p:cNvSpPr/>
          <p:nvPr userDrawn="1"/>
        </p:nvSpPr>
        <p:spPr>
          <a:xfrm>
            <a:off x="1" y="0"/>
            <a:ext cx="12192000" cy="6858000"/>
          </a:xfrm>
          <a:prstGeom prst="rect">
            <a:avLst/>
          </a:prstGeom>
          <a:gradFill flip="none" rotWithShape="1">
            <a:gsLst>
              <a:gs pos="0">
                <a:schemeClr val="tx1">
                  <a:alpha val="3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dirty="0">
              <a:solidFill>
                <a:srgbClr val="FFFFFF"/>
              </a:solidFill>
              <a:sym typeface="Segoe UI Symbol"/>
            </a:endParaRPr>
          </a:p>
        </p:txBody>
      </p:sp>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21818777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415106" cy="1563933"/>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5106782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7" name="Rectangle 6"/>
          <p:cNvSpPr/>
          <p:nvPr userDrawn="1"/>
        </p:nvSpPr>
        <p:spPr>
          <a:xfrm>
            <a:off x="729399"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9" name="Rectangle 4"/>
          <p:cNvSpPr>
            <a:spLocks noGrp="1" noChangeArrowheads="1"/>
          </p:cNvSpPr>
          <p:nvPr>
            <p:ph type="ctrTitle" hasCustomPrompt="1"/>
          </p:nvPr>
        </p:nvSpPr>
        <p:spPr>
          <a:xfrm>
            <a:off x="1018125" y="2065731"/>
            <a:ext cx="4202541" cy="1248556"/>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42721345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30695" y="2481609"/>
            <a:ext cx="5006693"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744983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1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 name="Rectangle 4"/>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29010" y="1090801"/>
            <a:ext cx="5154429" cy="1563933"/>
          </a:xfrm>
          <a:prstGeom prst="rect">
            <a:avLst/>
          </a:prstGeom>
        </p:spPr>
        <p:txBody>
          <a:bodyPr lIns="71994"/>
          <a:lstStyle>
            <a:lvl1pPr>
              <a:lnSpc>
                <a:spcPct val="90000"/>
              </a:lnSpc>
              <a:defRPr sz="4400" baseline="0">
                <a:solidFill>
                  <a:schemeClr val="bg1"/>
                </a:solidFill>
              </a:defRPr>
            </a:lvl1pPr>
          </a:lstStyle>
          <a:p>
            <a:r>
              <a:rPr lang="en-US" dirty="0"/>
              <a:t>Digital experiences anytime, anyplace</a:t>
            </a:r>
            <a:br>
              <a:rPr lang="en-US" dirty="0"/>
            </a:b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15300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200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340026" cy="1563933"/>
          </a:xfrm>
          <a:prstGeom prst="rect">
            <a:avLst/>
          </a:prstGeom>
        </p:spPr>
        <p:txBody>
          <a:bodyPr lIns="71994"/>
          <a:lstStyle>
            <a:lvl1pPr>
              <a:lnSpc>
                <a:spcPct val="90000"/>
              </a:lnSpc>
              <a:defRPr sz="4400" baseline="0">
                <a:solidFill>
                  <a:schemeClr val="bg1"/>
                </a:solidFill>
              </a:defRPr>
            </a:lvl1pPr>
          </a:lstStyle>
          <a:p>
            <a:r>
              <a:rPr lang="en-US" dirty="0"/>
              <a:t>Digital transformation, your way</a:t>
            </a:r>
            <a:br>
              <a:rPr lang="en-US" dirty="0"/>
            </a:br>
            <a:endParaRPr lang="en-US" dirty="0"/>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11354604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0782"/>
            <a:ext cx="12192000" cy="6878782"/>
          </a:xfrm>
          <a:prstGeom prst="rect">
            <a:avLst/>
          </a:prstGeom>
        </p:spPr>
      </p:pic>
      <p:sp>
        <p:nvSpPr>
          <p:cNvPr id="6" name="Rectangle 4"/>
          <p:cNvSpPr>
            <a:spLocks noGrp="1" noChangeArrowheads="1"/>
          </p:cNvSpPr>
          <p:nvPr>
            <p:ph type="ctrTitle" hasCustomPrompt="1"/>
          </p:nvPr>
        </p:nvSpPr>
        <p:spPr>
          <a:xfrm>
            <a:off x="1130694" y="1090801"/>
            <a:ext cx="4638562"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012379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2824231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4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10333" t="10130"/>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29010" y="962382"/>
            <a:ext cx="4569889" cy="1563933"/>
          </a:xfrm>
          <a:prstGeom prst="rect">
            <a:avLst/>
          </a:prstGeom>
        </p:spPr>
        <p:txBody>
          <a:bodyPr lIns="71994" anchor="t" anchorCtr="0"/>
          <a:lstStyle>
            <a:lvl1pPr>
              <a:lnSpc>
                <a:spcPct val="90000"/>
              </a:lnSpc>
              <a:defRPr sz="3600" baseline="0">
                <a:solidFill>
                  <a:schemeClr val="bg1"/>
                </a:solidFill>
              </a:defRPr>
            </a:lvl1pPr>
          </a:lstStyle>
          <a:p>
            <a:r>
              <a:rPr lang="en-US" dirty="0"/>
              <a:t>Data has the power to transform your business.</a:t>
            </a:r>
            <a:br>
              <a:rPr lang="en-US" dirty="0"/>
            </a:br>
            <a:r>
              <a:rPr lang="en-US" dirty="0"/>
              <a:t>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6051449"/>
            <a:ext cx="2258884" cy="653359"/>
          </a:xfrm>
          <a:prstGeom prst="rect">
            <a:avLst/>
          </a:prstGeom>
        </p:spPr>
      </p:pic>
    </p:spTree>
    <p:extLst>
      <p:ext uri="{BB962C8B-B14F-4D97-AF65-F5344CB8AC3E}">
        <p14:creationId xmlns:p14="http://schemas.microsoft.com/office/powerpoint/2010/main" val="267374276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3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69992273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5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45" r="-1" b="665"/>
          <a:stretch/>
        </p:blipFill>
        <p:spPr>
          <a:xfrm>
            <a:off x="0" y="-1"/>
            <a:ext cx="12207122" cy="6858001"/>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0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87798380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6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02393" cy="6860309"/>
          </a:xfrm>
          <a:prstGeom prst="rect">
            <a:avLst/>
          </a:prstGeom>
        </p:spPr>
      </p:pic>
      <p:sp>
        <p:nvSpPr>
          <p:cNvPr id="6" name="Rectangle 4"/>
          <p:cNvSpPr>
            <a:spLocks noGrp="1" noChangeArrowheads="1"/>
          </p:cNvSpPr>
          <p:nvPr>
            <p:ph type="ctrTitle" hasCustomPrompt="1"/>
          </p:nvPr>
        </p:nvSpPr>
        <p:spPr>
          <a:xfrm>
            <a:off x="1130694" y="1090801"/>
            <a:ext cx="4497848" cy="1563933"/>
          </a:xfrm>
          <a:prstGeom prst="rect">
            <a:avLst/>
          </a:prstGeom>
        </p:spPr>
        <p:txBody>
          <a:bodyPr lIns="72000" anchor="t" anchorCtr="0"/>
          <a:lstStyle>
            <a:lvl1pPr>
              <a:lnSpc>
                <a:spcPct val="90000"/>
              </a:lnSpc>
              <a:defRPr sz="4400" b="0" baseline="0">
                <a:solidFill>
                  <a:schemeClr val="bg1"/>
                </a:solidFill>
              </a:defRPr>
            </a:lvl1pPr>
          </a:lstStyle>
          <a:p>
            <a:r>
              <a:rPr lang="en-US" dirty="0"/>
              <a:t>Digital designed for you</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7230440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7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2317015"/>
            <a:ext cx="4340026" cy="1563933"/>
          </a:xfrm>
          <a:prstGeom prst="rect">
            <a:avLst/>
          </a:prstGeom>
        </p:spPr>
        <p:txBody>
          <a:bodyPr lIns="71994" anchor="b"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755973149"/>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8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t="192"/>
          <a:stretch/>
        </p:blipFill>
        <p:spPr>
          <a:xfrm>
            <a:off x="1" y="0"/>
            <a:ext cx="12192000" cy="6878782"/>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
        <p:nvSpPr>
          <p:cNvPr id="6" name="Rectangle 4"/>
          <p:cNvSpPr>
            <a:spLocks noGrp="1" noChangeArrowheads="1"/>
          </p:cNvSpPr>
          <p:nvPr>
            <p:ph type="ctrTitle" hasCustomPrompt="1"/>
          </p:nvPr>
        </p:nvSpPr>
        <p:spPr>
          <a:xfrm>
            <a:off x="1130695" y="961201"/>
            <a:ext cx="4340026" cy="1563933"/>
          </a:xfrm>
          <a:prstGeom prst="rect">
            <a:avLst/>
          </a:prstGeom>
        </p:spPr>
        <p:txBody>
          <a:bodyPr lIns="72000" anchor="t" anchorCtr="0"/>
          <a:lstStyle>
            <a:lvl1pPr>
              <a:lnSpc>
                <a:spcPct val="90000"/>
              </a:lnSpc>
              <a:defRPr sz="4400" baseline="0">
                <a:solidFill>
                  <a:schemeClr val="tx2"/>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Tree>
    <p:extLst>
      <p:ext uri="{BB962C8B-B14F-4D97-AF65-F5344CB8AC3E}">
        <p14:creationId xmlns:p14="http://schemas.microsoft.com/office/powerpoint/2010/main" val="137959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9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634"/>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961201"/>
            <a:ext cx="4596348" cy="1563933"/>
          </a:xfrm>
          <a:prstGeom prst="rect">
            <a:avLst/>
          </a:prstGeom>
        </p:spPr>
        <p:txBody>
          <a:bodyPr lIns="72000" anchor="t"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413570941"/>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el 1"/>
          <p:cNvSpPr>
            <a:spLocks noGrp="1"/>
          </p:cNvSpPr>
          <p:nvPr>
            <p:ph type="title"/>
          </p:nvPr>
        </p:nvSpPr>
        <p:spPr>
          <a:xfrm>
            <a:off x="960792" y="274638"/>
            <a:ext cx="10270415" cy="639762"/>
          </a:xfrm>
          <a:prstGeom prst="rect">
            <a:avLst/>
          </a:prstGeom>
        </p:spPr>
        <p:txBody>
          <a:bodyPr anchor="b"/>
          <a:lstStyle/>
          <a:p>
            <a:r>
              <a:rPr lang="en-US" dirty="0"/>
              <a:t>Click to edit Master title style</a:t>
            </a:r>
          </a:p>
        </p:txBody>
      </p:sp>
      <p:sp>
        <p:nvSpPr>
          <p:cNvPr id="8" name="Text Placeholder 5"/>
          <p:cNvSpPr>
            <a:spLocks noGrp="1"/>
          </p:cNvSpPr>
          <p:nvPr>
            <p:ph type="body" sz="quarter" idx="10"/>
          </p:nvPr>
        </p:nvSpPr>
        <p:spPr>
          <a:xfrm>
            <a:off x="960792" y="923026"/>
            <a:ext cx="10270415"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49441210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0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0413" cy="6858000"/>
          </a:xfrm>
          <a:prstGeom prst="rect">
            <a:avLst/>
          </a:prstGeom>
        </p:spPr>
      </p:pic>
      <p:sp>
        <p:nvSpPr>
          <p:cNvPr id="2" name="Rectangle 1"/>
          <p:cNvSpPr/>
          <p:nvPr userDrawn="1"/>
        </p:nvSpPr>
        <p:spPr>
          <a:xfrm>
            <a:off x="0" y="0"/>
            <a:ext cx="12190414" cy="6858000"/>
          </a:xfrm>
          <a:prstGeom prst="rect">
            <a:avLst/>
          </a:prstGeom>
          <a:gradFill flip="none" rotWithShape="1">
            <a:gsLst>
              <a:gs pos="0">
                <a:schemeClr val="bg1">
                  <a:alpha val="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30694" y="1074926"/>
            <a:ext cx="3963137" cy="1563933"/>
          </a:xfrm>
          <a:prstGeom prst="rect">
            <a:avLst/>
          </a:prstGeom>
        </p:spPr>
        <p:txBody>
          <a:bodyPr lIns="72000" anchor="t" anchorCtr="0"/>
          <a:lstStyle>
            <a:lvl1pPr>
              <a:lnSpc>
                <a:spcPct val="90000"/>
              </a:lnSpc>
              <a:defRPr sz="3400" baseline="0">
                <a:solidFill>
                  <a:schemeClr val="bg1"/>
                </a:solidFill>
              </a:defRPr>
            </a:lvl1pPr>
          </a:lstStyle>
          <a:p>
            <a:r>
              <a:rPr lang="en-US" dirty="0"/>
              <a:t>From chaos to clarity - deliver digital experiences that matter</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182797517"/>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1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414" cy="6858002"/>
          </a:xfrm>
          <a:prstGeom prst="rect">
            <a:avLst/>
          </a:prstGeom>
        </p:spPr>
      </p:pic>
      <p:sp>
        <p:nvSpPr>
          <p:cNvPr id="6" name="Rectangle 4"/>
          <p:cNvSpPr>
            <a:spLocks noGrp="1" noChangeArrowheads="1"/>
          </p:cNvSpPr>
          <p:nvPr>
            <p:ph type="ctrTitle" hasCustomPrompt="1"/>
          </p:nvPr>
        </p:nvSpPr>
        <p:spPr>
          <a:xfrm>
            <a:off x="1130695" y="985873"/>
            <a:ext cx="4340026" cy="1563933"/>
          </a:xfrm>
          <a:prstGeom prst="rect">
            <a:avLst/>
          </a:prstGeom>
        </p:spPr>
        <p:txBody>
          <a:bodyPr lIns="72000" anchor="t" anchorCtr="0"/>
          <a:lstStyle>
            <a:lvl1pPr>
              <a:lnSpc>
                <a:spcPct val="90000"/>
              </a:lnSpc>
              <a:defRPr sz="44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3049840755"/>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378375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1438663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244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60688996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3774419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object 3"/>
          <p:cNvSpPr/>
          <p:nvPr userDrawn="1"/>
        </p:nvSpPr>
        <p:spPr>
          <a:xfrm>
            <a:off x="1" y="1"/>
            <a:ext cx="12192000" cy="685799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8" name="Rectangle 7"/>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3"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1614164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object 3"/>
          <p:cNvSpPr/>
          <p:nvPr userDrawn="1"/>
        </p:nvSpPr>
        <p:spPr>
          <a:xfrm>
            <a:off x="1" y="1"/>
            <a:ext cx="12192000" cy="685337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5" name="Slide Number Placeholder 5"/>
          <p:cNvSpPr txBox="1">
            <a:spLocks/>
          </p:cNvSpPr>
          <p:nvPr userDrawn="1"/>
        </p:nvSpPr>
        <p:spPr>
          <a:xfrm>
            <a:off x="8981853" y="6356351"/>
            <a:ext cx="2742326" cy="340372"/>
          </a:xfrm>
          <a:prstGeom prst="rect">
            <a:avLst/>
          </a:prstGeom>
        </p:spPr>
        <p:txBody>
          <a:bodyPr vert="horz" lIns="91440" tIns="45720" rIns="91440" bIns="45720" rtlCol="0" anchor="ctr"/>
          <a:lstStyle>
            <a:defPPr>
              <a:defRPr lang="en-US"/>
            </a:defPPr>
            <a:lvl1pPr marL="0" algn="r" defTabSz="607673" rtl="0" eaLnBrk="1" latinLnBrk="0" hangingPunct="1">
              <a:defRPr sz="1200" kern="1200">
                <a:solidFill>
                  <a:schemeClr val="bg1"/>
                </a:solidFill>
                <a:latin typeface="Segoe UI" panose="020B0502040204020203" pitchFamily="34" charset="0"/>
                <a:ea typeface="+mn-ea"/>
                <a:cs typeface="Segoe UI" panose="020B0502040204020203" pitchFamily="34" charset="0"/>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a:lstStyle>
          <a:p>
            <a:fld id="{D23C339E-6384-4B7D-8AAA-399CE7159230}" type="slidenum">
              <a:rPr lang="en-US" sz="1200" smtClean="0">
                <a:solidFill>
                  <a:prstClr val="white"/>
                </a:solidFill>
              </a:rPr>
              <a:pPr/>
              <a:t>‹#›</a:t>
            </a:fld>
            <a:endParaRPr lang="en-US" sz="1200"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
        <p:nvSpPr>
          <p:cNvPr id="17" name="Rectangle 16"/>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Tree>
    <p:extLst>
      <p:ext uri="{BB962C8B-B14F-4D97-AF65-F5344CB8AC3E}">
        <p14:creationId xmlns:p14="http://schemas.microsoft.com/office/powerpoint/2010/main" val="265860111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2" name="object 3"/>
          <p:cNvSpPr/>
          <p:nvPr userDrawn="1"/>
        </p:nvSpPr>
        <p:spPr>
          <a:xfrm>
            <a:off x="1" y="0"/>
            <a:ext cx="12192000" cy="6858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4" name="Rectangle 3"/>
          <p:cNvSpPr/>
          <p:nvPr userDrawn="1"/>
        </p:nvSpPr>
        <p:spPr>
          <a:xfrm>
            <a:off x="1"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5"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sp>
        <p:nvSpPr>
          <p:cNvPr id="6" name="Rectangle 5"/>
          <p:cNvSpPr txBox="1">
            <a:spLocks noChangeArrowheads="1"/>
          </p:cNvSpPr>
          <p:nvPr userDrawn="1"/>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©2016 Avanade Inc. All Rights Reserved.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3625200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705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5129901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45432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1" y="0"/>
            <a:ext cx="12192000" cy="616305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509"/>
            <a:endParaRPr lang="en-GB" sz="1798">
              <a:solidFill>
                <a:srgbClr val="FFFFFF"/>
              </a:solidFill>
            </a:endParaRPr>
          </a:p>
        </p:txBody>
      </p:sp>
      <p:pic>
        <p:nvPicPr>
          <p:cNvPr id="3" name="Picture 2" descr="GreenBlocks_0000_ScreenRes_RGB.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175" y="0"/>
            <a:ext cx="12195175" cy="6163056"/>
          </a:xfrm>
          <a:prstGeom prst="rect">
            <a:avLst/>
          </a:prstGeom>
        </p:spPr>
      </p:pic>
      <p:sp>
        <p:nvSpPr>
          <p:cNvPr id="5" name="Rectangle 4"/>
          <p:cNvSpPr/>
          <p:nvPr userDrawn="1"/>
        </p:nvSpPr>
        <p:spPr>
          <a:xfrm>
            <a:off x="680898" y="660401"/>
            <a:ext cx="10823218" cy="4490719"/>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pic>
        <p:nvPicPr>
          <p:cNvPr id="8" name="Picture 7" descr="GreenBlocks_0000_ScreenRes_RGB.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930705" y="3"/>
            <a:ext cx="7261298" cy="3041501"/>
          </a:xfrm>
          <a:prstGeom prst="rect">
            <a:avLst/>
          </a:prstGeom>
        </p:spPr>
      </p:pic>
      <p:sp>
        <p:nvSpPr>
          <p:cNvPr id="14" name="Title 1"/>
          <p:cNvSpPr>
            <a:spLocks noGrp="1"/>
          </p:cNvSpPr>
          <p:nvPr>
            <p:ph type="title"/>
          </p:nvPr>
        </p:nvSpPr>
        <p:spPr>
          <a:xfrm>
            <a:off x="675223" y="2540629"/>
            <a:ext cx="10850035" cy="914399"/>
          </a:xfrm>
        </p:spPr>
        <p:txBody>
          <a:bodyPr/>
          <a:lstStyle>
            <a:lvl1pPr algn="ctr">
              <a:defRPr sz="4948"/>
            </a:lvl1pPr>
          </a:lstStyle>
          <a:p>
            <a:r>
              <a:rPr lang="en-US" dirty="0"/>
              <a:t>Click to edit Master title style</a:t>
            </a:r>
          </a:p>
        </p:txBody>
      </p:sp>
    </p:spTree>
    <p:extLst>
      <p:ext uri="{BB962C8B-B14F-4D97-AF65-F5344CB8AC3E}">
        <p14:creationId xmlns:p14="http://schemas.microsoft.com/office/powerpoint/2010/main" val="21620032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1"/>
            <a:ext cx="12192000" cy="1321251"/>
          </a:xfrm>
          <a:prstGeom prst="rect">
            <a:avLst/>
          </a:prstGeom>
          <a:solidFill>
            <a:srgbClr val="EEEEEE"/>
          </a:solidFill>
        </p:spPr>
      </p:pic>
      <p:sp>
        <p:nvSpPr>
          <p:cNvPr id="2" name="Title 1"/>
          <p:cNvSpPr>
            <a:spLocks noGrp="1"/>
          </p:cNvSpPr>
          <p:nvPr>
            <p:ph type="title"/>
          </p:nvPr>
        </p:nvSpPr>
        <p:spPr>
          <a:xfrm>
            <a:off x="675223" y="301753"/>
            <a:ext cx="10850035" cy="914399"/>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3" y="1460504"/>
            <a:ext cx="10850035" cy="4422774"/>
          </a:xfrm>
        </p:spPr>
        <p:txBody>
          <a:bodyPr/>
          <a:lstStyle>
            <a:lvl1pPr>
              <a:spcAft>
                <a:spcPts val="150"/>
              </a:spcAft>
              <a:defRPr>
                <a:solidFill>
                  <a:srgbClr val="646464"/>
                </a:solidFill>
              </a:defRPr>
            </a:lvl1pPr>
            <a:lvl2pPr>
              <a:spcAft>
                <a:spcPts val="224"/>
              </a:spcAft>
              <a:defRPr>
                <a:solidFill>
                  <a:srgbClr val="646464"/>
                </a:solidFill>
              </a:defRPr>
            </a:lvl2pPr>
            <a:lvl3pPr>
              <a:spcAft>
                <a:spcPts val="224"/>
              </a:spcAft>
              <a:defRPr>
                <a:solidFill>
                  <a:srgbClr val="646464"/>
                </a:solidFill>
              </a:defRPr>
            </a:lvl3pPr>
            <a:lvl4pPr>
              <a:spcAft>
                <a:spcPts val="224"/>
              </a:spcAft>
              <a:defRPr>
                <a:solidFill>
                  <a:srgbClr val="646464"/>
                </a:solidFill>
              </a:defRPr>
            </a:lvl4pPr>
            <a:lvl5pPr>
              <a:spcAft>
                <a:spcPts val="224"/>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52867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descr="Ink_Drop_PrintRes_PPT_banner_crop_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223"/>
          <a:stretch/>
        </p:blipFill>
        <p:spPr>
          <a:xfrm>
            <a:off x="1" y="1"/>
            <a:ext cx="12192000" cy="1321252"/>
          </a:xfrm>
          <a:prstGeom prst="rect">
            <a:avLst/>
          </a:prstGeom>
          <a:solidFill>
            <a:srgbClr val="EEEEEE"/>
          </a:solidFill>
        </p:spPr>
      </p:pic>
      <p:sp>
        <p:nvSpPr>
          <p:cNvPr id="2" name="Title 1"/>
          <p:cNvSpPr>
            <a:spLocks noGrp="1"/>
          </p:cNvSpPr>
          <p:nvPr>
            <p:ph type="title"/>
          </p:nvPr>
        </p:nvSpPr>
        <p:spPr>
          <a:xfrm>
            <a:off x="675223" y="301753"/>
            <a:ext cx="10850035" cy="914399"/>
          </a:xfrm>
        </p:spPr>
        <p:txBody>
          <a:bodyPr/>
          <a:lstStyle>
            <a:lvl1pPr>
              <a:defRPr>
                <a:solidFill>
                  <a:srgbClr val="F86B16"/>
                </a:solidFill>
              </a:defRPr>
            </a:lvl1pPr>
          </a:lstStyle>
          <a:p>
            <a:r>
              <a:rPr lang="en-US"/>
              <a:t>Click to edit Master title style</a:t>
            </a:r>
            <a:endParaRPr lang="en-US" dirty="0"/>
          </a:p>
        </p:txBody>
      </p:sp>
      <p:sp>
        <p:nvSpPr>
          <p:cNvPr id="5" name="Content Placeholder 2"/>
          <p:cNvSpPr>
            <a:spLocks noGrp="1"/>
          </p:cNvSpPr>
          <p:nvPr>
            <p:ph idx="1"/>
          </p:nvPr>
        </p:nvSpPr>
        <p:spPr>
          <a:xfrm>
            <a:off x="675222" y="1441828"/>
            <a:ext cx="5304901" cy="4876799"/>
          </a:xfrm>
        </p:spPr>
        <p:txBody>
          <a:bodyPr/>
          <a:lstStyle>
            <a:lvl1pPr>
              <a:spcAft>
                <a:spcPts val="150"/>
              </a:spcAft>
              <a:defRPr>
                <a:solidFill>
                  <a:srgbClr val="646464"/>
                </a:solidFill>
              </a:defRPr>
            </a:lvl1pPr>
            <a:lvl2pPr>
              <a:spcAft>
                <a:spcPts val="224"/>
              </a:spcAft>
              <a:defRPr>
                <a:solidFill>
                  <a:srgbClr val="646464"/>
                </a:solidFill>
              </a:defRPr>
            </a:lvl2pPr>
            <a:lvl3pPr>
              <a:spcAft>
                <a:spcPts val="224"/>
              </a:spcAft>
              <a:defRPr>
                <a:solidFill>
                  <a:srgbClr val="646464"/>
                </a:solidFill>
              </a:defRPr>
            </a:lvl3pPr>
            <a:lvl4pPr>
              <a:spcAft>
                <a:spcPts val="224"/>
              </a:spcAft>
              <a:defRPr>
                <a:solidFill>
                  <a:srgbClr val="646464"/>
                </a:solidFill>
              </a:defRPr>
            </a:lvl4pPr>
            <a:lvl5pPr>
              <a:spcAft>
                <a:spcPts val="224"/>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4"/>
          </p:nvPr>
        </p:nvSpPr>
        <p:spPr>
          <a:xfrm>
            <a:off x="6128892" y="1441825"/>
            <a:ext cx="5304901" cy="4876798"/>
          </a:xfrm>
        </p:spPr>
        <p:txBody>
          <a:bodyPr/>
          <a:lstStyle>
            <a:lvl1pPr>
              <a:spcAft>
                <a:spcPts val="150"/>
              </a:spcAft>
              <a:defRPr>
                <a:solidFill>
                  <a:srgbClr val="646464"/>
                </a:solidFill>
              </a:defRPr>
            </a:lvl1pPr>
            <a:lvl2pPr>
              <a:spcAft>
                <a:spcPts val="224"/>
              </a:spcAft>
              <a:defRPr>
                <a:solidFill>
                  <a:srgbClr val="646464"/>
                </a:solidFill>
              </a:defRPr>
            </a:lvl2pPr>
            <a:lvl3pPr>
              <a:spcAft>
                <a:spcPts val="224"/>
              </a:spcAft>
              <a:defRPr>
                <a:solidFill>
                  <a:srgbClr val="646464"/>
                </a:solidFill>
              </a:defRPr>
            </a:lvl3pPr>
            <a:lvl4pPr>
              <a:spcAft>
                <a:spcPts val="224"/>
              </a:spcAft>
              <a:defRPr>
                <a:solidFill>
                  <a:srgbClr val="646464"/>
                </a:solidFill>
              </a:defRPr>
            </a:lvl4pPr>
            <a:lvl5pPr>
              <a:spcAft>
                <a:spcPts val="224"/>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63648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6_Gray_BG_Divider_noPeopl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921" y="2"/>
            <a:ext cx="12192000" cy="5750483"/>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509"/>
            <a:endParaRPr lang="en-GB" sz="1798">
              <a:solidFill>
                <a:srgbClr val="FFFFFF"/>
              </a:solidFill>
            </a:endParaRPr>
          </a:p>
        </p:txBody>
      </p:sp>
      <p:pic>
        <p:nvPicPr>
          <p:cNvPr id="10" name="Picture 9" descr="GreenBlocks_1548_PrintRes_RGB_297w-150dpi.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60353" y="-21974"/>
            <a:ext cx="7055810" cy="4934454"/>
          </a:xfrm>
          <a:prstGeom prst="rect">
            <a:avLst/>
          </a:prstGeom>
        </p:spPr>
      </p:pic>
      <p:sp>
        <p:nvSpPr>
          <p:cNvPr id="12" name="Rectangle 11"/>
          <p:cNvSpPr/>
          <p:nvPr userDrawn="1"/>
        </p:nvSpPr>
        <p:spPr>
          <a:xfrm>
            <a:off x="680898" y="660401"/>
            <a:ext cx="10823218" cy="4490719"/>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pic>
        <p:nvPicPr>
          <p:cNvPr id="11" name="Picture 10" descr="ava_tag_color_rgb.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251" y="5969001"/>
            <a:ext cx="2102948" cy="572711"/>
          </a:xfrm>
          <a:prstGeom prst="rect">
            <a:avLst/>
          </a:prstGeom>
        </p:spPr>
      </p:pic>
      <p:sp>
        <p:nvSpPr>
          <p:cNvPr id="18"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4">
                <a:solidFill>
                  <a:schemeClr val="tx2"/>
                </a:solidFill>
              </a:defRPr>
            </a:lvl1pPr>
          </a:lstStyle>
          <a:p>
            <a:fld id="{5FF2E63E-D57D-4EFD-8380-089500058C9E}" type="slidenum">
              <a:rPr lang="en-US" smtClean="0">
                <a:solidFill>
                  <a:srgbClr val="464646"/>
                </a:solidFill>
              </a:rPr>
              <a:pPr/>
              <a:t>‹#›</a:t>
            </a:fld>
            <a:endParaRPr lang="en-US" dirty="0">
              <a:solidFill>
                <a:srgbClr val="464646"/>
              </a:solidFill>
            </a:endParaRPr>
          </a:p>
        </p:txBody>
      </p:sp>
      <p:sp>
        <p:nvSpPr>
          <p:cNvPr id="20" name="Rectangle 5"/>
          <p:cNvSpPr txBox="1">
            <a:spLocks noChangeArrowheads="1"/>
          </p:cNvSpPr>
          <p:nvPr userDrawn="1"/>
        </p:nvSpPr>
        <p:spPr bwMode="auto">
          <a:xfrm>
            <a:off x="446296" y="5478146"/>
            <a:ext cx="2486994" cy="165099"/>
          </a:xfrm>
          <a:prstGeom prst="rect">
            <a:avLst/>
          </a:prstGeom>
          <a:noFill/>
          <a:ln w="9525">
            <a:noFill/>
            <a:miter lim="800000"/>
            <a:headEnd/>
            <a:tailEnd/>
          </a:ln>
          <a:effectLst/>
        </p:spPr>
        <p:txBody>
          <a:bodyPr lIns="0" tIns="0" rIns="0" bIns="0" anchor="ctr"/>
          <a:lstStyle/>
          <a:p>
            <a:pPr defTabSz="455509">
              <a:lnSpc>
                <a:spcPct val="90000"/>
              </a:lnSpc>
              <a:spcAft>
                <a:spcPct val="30000"/>
              </a:spcAft>
            </a:pPr>
            <a:r>
              <a:rPr lang="en-US" sz="450" dirty="0">
                <a:solidFill>
                  <a:srgbClr val="464646"/>
                </a:solidFill>
              </a:rPr>
              <a:t>© 2016 Avanade Inc. All Rights Reserved.</a:t>
            </a:r>
          </a:p>
        </p:txBody>
      </p:sp>
      <p:sp>
        <p:nvSpPr>
          <p:cNvPr id="21" name="Rectangle 4"/>
          <p:cNvSpPr>
            <a:spLocks noGrp="1" noChangeArrowheads="1"/>
          </p:cNvSpPr>
          <p:nvPr>
            <p:ph type="ctrTitle" hasCustomPrompt="1"/>
          </p:nvPr>
        </p:nvSpPr>
        <p:spPr>
          <a:xfrm>
            <a:off x="1129010" y="1179283"/>
            <a:ext cx="5006693" cy="1563933"/>
          </a:xfrm>
        </p:spPr>
        <p:txBody>
          <a:bodyPr lIns="71994"/>
          <a:lstStyle>
            <a:lvl1pPr>
              <a:lnSpc>
                <a:spcPct val="90000"/>
              </a:lnSpc>
              <a:defRPr sz="3298" baseline="0">
                <a:solidFill>
                  <a:schemeClr val="accent1"/>
                </a:solidFill>
              </a:defRPr>
            </a:lvl1pPr>
          </a:lstStyle>
          <a:p>
            <a:r>
              <a:rPr lang="en-US" dirty="0"/>
              <a:t>Click to edit Master title style</a:t>
            </a:r>
            <a:br>
              <a:rPr lang="en-US" dirty="0"/>
            </a:br>
            <a:endParaRPr lang="en-US" dirty="0"/>
          </a:p>
        </p:txBody>
      </p:sp>
      <p:pic>
        <p:nvPicPr>
          <p:cNvPr id="26" name="Picture 25" descr="H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94752" y="6227974"/>
            <a:ext cx="1889790" cy="192541"/>
          </a:xfrm>
          <a:prstGeom prst="rect">
            <a:avLst/>
          </a:prstGeom>
        </p:spPr>
      </p:pic>
      <p:pic>
        <p:nvPicPr>
          <p:cNvPr id="2" name="Picture 1" descr="GreenBlocks_1548_PrintRes_RGB_297w-150dpi.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7562232" y="-21973"/>
            <a:ext cx="4626847" cy="4065783"/>
          </a:xfrm>
          <a:prstGeom prst="rect">
            <a:avLst/>
          </a:prstGeom>
        </p:spPr>
      </p:pic>
    </p:spTree>
    <p:extLst>
      <p:ext uri="{BB962C8B-B14F-4D97-AF65-F5344CB8AC3E}">
        <p14:creationId xmlns:p14="http://schemas.microsoft.com/office/powerpoint/2010/main" val="25117957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White_BG_noPeople">
    <p:spTree>
      <p:nvGrpSpPr>
        <p:cNvPr id="1" name=""/>
        <p:cNvGrpSpPr/>
        <p:nvPr/>
      </p:nvGrpSpPr>
      <p:grpSpPr>
        <a:xfrm>
          <a:off x="0" y="0"/>
          <a:ext cx="0" cy="0"/>
          <a:chOff x="0" y="0"/>
          <a:chExt cx="0" cy="0"/>
        </a:xfrm>
      </p:grpSpPr>
      <p:sp>
        <p:nvSpPr>
          <p:cNvPr id="70"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4">
                <a:solidFill>
                  <a:schemeClr val="tx2"/>
                </a:solidFill>
              </a:defRPr>
            </a:lvl1pPr>
          </a:lstStyle>
          <a:p>
            <a:fld id="{5FF2E63E-D57D-4EFD-8380-089500058C9E}" type="slidenum">
              <a:rPr lang="en-US" smtClean="0">
                <a:solidFill>
                  <a:srgbClr val="464646"/>
                </a:solidFill>
              </a:rPr>
              <a:pPr/>
              <a:t>‹#›</a:t>
            </a:fld>
            <a:endParaRPr lang="en-US" dirty="0">
              <a:solidFill>
                <a:srgbClr val="464646"/>
              </a:solidFill>
            </a:endParaRPr>
          </a:p>
        </p:txBody>
      </p:sp>
      <p:sp>
        <p:nvSpPr>
          <p:cNvPr id="71" name="Title 1"/>
          <p:cNvSpPr>
            <a:spLocks noGrp="1"/>
          </p:cNvSpPr>
          <p:nvPr>
            <p:ph type="title" hasCustomPrompt="1"/>
          </p:nvPr>
        </p:nvSpPr>
        <p:spPr>
          <a:xfrm>
            <a:off x="393802" y="269876"/>
            <a:ext cx="11393280" cy="665480"/>
          </a:xfrm>
        </p:spPr>
        <p:txBody>
          <a:bodyPr/>
          <a:lstStyle>
            <a:lvl1pPr>
              <a:defRPr>
                <a:solidFill>
                  <a:schemeClr val="accent1"/>
                </a:soli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13312987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FF2E63E-D57D-4EFD-8380-089500058C9E}"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5137273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1"/>
            <a:ext cx="12192000" cy="1321251"/>
          </a:xfrm>
          <a:prstGeom prst="rect">
            <a:avLst/>
          </a:prstGeom>
          <a:solidFill>
            <a:srgbClr val="EEEEEE"/>
          </a:solidFill>
        </p:spPr>
      </p:pic>
      <p:sp>
        <p:nvSpPr>
          <p:cNvPr id="2" name="Title 1"/>
          <p:cNvSpPr>
            <a:spLocks noGrp="1"/>
          </p:cNvSpPr>
          <p:nvPr>
            <p:ph type="title"/>
          </p:nvPr>
        </p:nvSpPr>
        <p:spPr>
          <a:xfrm>
            <a:off x="675223" y="301753"/>
            <a:ext cx="10850035" cy="914399"/>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3" y="1460504"/>
            <a:ext cx="10850035" cy="4422774"/>
          </a:xfrm>
        </p:spPr>
        <p:txBody>
          <a:bodyPr/>
          <a:lstStyle>
            <a:lvl1pPr>
              <a:spcAft>
                <a:spcPts val="150"/>
              </a:spcAft>
              <a:defRPr>
                <a:solidFill>
                  <a:srgbClr val="646464"/>
                </a:solidFill>
              </a:defRPr>
            </a:lvl1pPr>
            <a:lvl2pPr>
              <a:spcAft>
                <a:spcPts val="224"/>
              </a:spcAft>
              <a:defRPr>
                <a:solidFill>
                  <a:srgbClr val="646464"/>
                </a:solidFill>
              </a:defRPr>
            </a:lvl2pPr>
            <a:lvl3pPr>
              <a:spcAft>
                <a:spcPts val="224"/>
              </a:spcAft>
              <a:defRPr>
                <a:solidFill>
                  <a:srgbClr val="646464"/>
                </a:solidFill>
              </a:defRPr>
            </a:lvl3pPr>
            <a:lvl4pPr>
              <a:spcAft>
                <a:spcPts val="224"/>
              </a:spcAft>
              <a:defRPr>
                <a:solidFill>
                  <a:srgbClr val="646464"/>
                </a:solidFill>
              </a:defRPr>
            </a:lvl4pPr>
            <a:lvl5pPr>
              <a:spcAft>
                <a:spcPts val="224"/>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59373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Title Sub Title">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2117" y="1590"/>
          <a:ext cx="2116" cy="1587"/>
        </p:xfrm>
        <a:graphic>
          <a:graphicData uri="http://schemas.openxmlformats.org/presentationml/2006/ole">
            <mc:AlternateContent xmlns:mc="http://schemas.openxmlformats.org/markup-compatibility/2006">
              <mc:Choice xmlns:v="urn:schemas-microsoft-com:vml" Requires="v">
                <p:oleObj spid="_x0000_s30722" name="think-cell Slide" r:id="rId4" imgW="270" imgH="270" progId="TCLayout.ActiveDocument.1">
                  <p:embed/>
                </p:oleObj>
              </mc:Choice>
              <mc:Fallback>
                <p:oleObj name="think-cell Slide" r:id="rId4" imgW="270" imgH="270" progId="TCLayout.ActiveDocument.1">
                  <p:embed/>
                  <p:pic>
                    <p:nvPicPr>
                      <p:cNvPr id="10" name="Object 9"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7" y="1590"/>
                        <a:ext cx="2116"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Content Placeholder 6"/>
          <p:cNvSpPr>
            <a:spLocks noGrp="1"/>
          </p:cNvSpPr>
          <p:nvPr>
            <p:ph sz="quarter" idx="11"/>
          </p:nvPr>
        </p:nvSpPr>
        <p:spPr>
          <a:xfrm>
            <a:off x="431802" y="1161452"/>
            <a:ext cx="11336216" cy="395288"/>
          </a:xfrm>
          <a:prstGeom prst="rect">
            <a:avLst/>
          </a:prstGeom>
          <a:noFill/>
          <a:ln w="9525">
            <a:noFill/>
            <a:miter lim="800000"/>
            <a:headEnd/>
            <a:tailEnd/>
          </a:ln>
        </p:spPr>
        <p:txBody>
          <a:bodyPr rtlCol="0">
            <a:noAutofit/>
          </a:bodyPr>
          <a:lstStyle>
            <a:lvl1pPr marL="0" indent="0" algn="ctr" rtl="0" eaLnBrk="1" fontAlgn="base" hangingPunct="1">
              <a:spcBef>
                <a:spcPct val="0"/>
              </a:spcBef>
              <a:spcAft>
                <a:spcPct val="0"/>
              </a:spcAft>
              <a:buNone/>
              <a:defRPr lang="en-GB" sz="1599" kern="1200" baseline="0" dirty="0">
                <a:solidFill>
                  <a:schemeClr val="accent2"/>
                </a:solidFill>
                <a:latin typeface="Calibri" pitchFamily="34" charset="0"/>
                <a:ea typeface="+mj-ea"/>
                <a:cs typeface="Calibri" pitchFamily="34" charset="0"/>
              </a:defRPr>
            </a:lvl1pPr>
          </a:lstStyle>
          <a:p>
            <a:pPr lvl="0"/>
            <a:r>
              <a:rPr lang="en-US"/>
              <a:t>Click to edit Master text styles</a:t>
            </a:r>
          </a:p>
        </p:txBody>
      </p:sp>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6" name="Date Placeholder 5"/>
          <p:cNvSpPr>
            <a:spLocks noGrp="1"/>
          </p:cNvSpPr>
          <p:nvPr>
            <p:ph type="dt" sz="half" idx="12"/>
          </p:nvPr>
        </p:nvSpPr>
        <p:spPr>
          <a:xfrm>
            <a:off x="8520370" y="6512625"/>
            <a:ext cx="3562339" cy="201600"/>
          </a:xfrm>
          <a:prstGeom prst="rect">
            <a:avLst/>
          </a:prstGeom>
        </p:spPr>
        <p:txBody>
          <a:bodyPr/>
          <a:lstStyle>
            <a:lvl1pPr>
              <a:defRPr>
                <a:latin typeface="Calibri"/>
              </a:defRPr>
            </a:lvl1pPr>
          </a:lstStyle>
          <a:p>
            <a:pPr>
              <a:defRPr/>
            </a:pPr>
            <a:endParaRPr lang="en-US" dirty="0"/>
          </a:p>
        </p:txBody>
      </p:sp>
      <p:sp>
        <p:nvSpPr>
          <p:cNvPr id="8" name="Slide Number Placeholder 7"/>
          <p:cNvSpPr>
            <a:spLocks noGrp="1"/>
          </p:cNvSpPr>
          <p:nvPr>
            <p:ph type="sldNum" sz="quarter" idx="13"/>
          </p:nvPr>
        </p:nvSpPr>
        <p:spPr>
          <a:xfrm>
            <a:off x="9237909" y="6711952"/>
            <a:ext cx="2844800" cy="117475"/>
          </a:xfrm>
          <a:prstGeom prst="rect">
            <a:avLst/>
          </a:prstGeom>
        </p:spPr>
        <p:txBody>
          <a:bodyPr/>
          <a:lstStyle>
            <a:lvl1pPr>
              <a:defRPr>
                <a:latin typeface="Calibri"/>
              </a:defRPr>
            </a:lvl1pPr>
          </a:lstStyle>
          <a:p>
            <a:pPr>
              <a:defRPr/>
            </a:pPr>
            <a:fld id="{6A9CE626-3159-4274-8158-4292551456C4}" type="slidenum">
              <a:rPr lang="en-GB" smtClean="0"/>
              <a:pPr>
                <a:defRPr/>
              </a:pPr>
              <a:t>‹#›</a:t>
            </a:fld>
            <a:endParaRPr lang="en-GB" dirty="0"/>
          </a:p>
        </p:txBody>
      </p:sp>
      <p:sp>
        <p:nvSpPr>
          <p:cNvPr id="9" name="Footer Placeholder 8"/>
          <p:cNvSpPr>
            <a:spLocks noGrp="1"/>
          </p:cNvSpPr>
          <p:nvPr>
            <p:ph type="ftr" sz="quarter" idx="14"/>
          </p:nvPr>
        </p:nvSpPr>
        <p:spPr>
          <a:xfrm>
            <a:off x="4323448" y="6512624"/>
            <a:ext cx="3562339" cy="201600"/>
          </a:xfrm>
          <a:prstGeom prst="rect">
            <a:avLst/>
          </a:prstGeom>
        </p:spPr>
        <p:txBody>
          <a:bodyPr/>
          <a:lstStyle>
            <a:lvl1pPr>
              <a:defRPr>
                <a:latin typeface="Calibri"/>
              </a:defRPr>
            </a:lvl1pPr>
          </a:lstStyle>
          <a:p>
            <a:pPr>
              <a:defRPr/>
            </a:pPr>
            <a:endParaRPr lang="de-DE" dirty="0"/>
          </a:p>
        </p:txBody>
      </p:sp>
    </p:spTree>
    <p:extLst>
      <p:ext uri="{BB962C8B-B14F-4D97-AF65-F5344CB8AC3E}">
        <p14:creationId xmlns:p14="http://schemas.microsoft.com/office/powerpoint/2010/main" val="2346603645"/>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a:xfrm>
            <a:off x="838200" y="6356351"/>
            <a:ext cx="2743200" cy="365125"/>
          </a:xfrm>
          <a:prstGeom prst="rect">
            <a:avLst/>
          </a:prstGeom>
        </p:spPr>
        <p:txBody>
          <a:bodyPr/>
          <a:lstStyle/>
          <a:p>
            <a:endParaRPr lang="nl-NL"/>
          </a:p>
        </p:txBody>
      </p:sp>
      <p:sp>
        <p:nvSpPr>
          <p:cNvPr id="4" name="Footer Placeholder 3"/>
          <p:cNvSpPr>
            <a:spLocks noGrp="1"/>
          </p:cNvSpPr>
          <p:nvPr>
            <p:ph type="ftr" sz="quarter" idx="11"/>
          </p:nvPr>
        </p:nvSpPr>
        <p:spPr>
          <a:xfrm>
            <a:off x="4038601" y="6356351"/>
            <a:ext cx="4114800" cy="365125"/>
          </a:xfrm>
          <a:prstGeom prst="rect">
            <a:avLst/>
          </a:prstGeom>
        </p:spPr>
        <p:txBody>
          <a:bodyPr/>
          <a:lstStyle/>
          <a:p>
            <a:endParaRPr lang="nl-NL"/>
          </a:p>
        </p:txBody>
      </p:sp>
      <p:sp>
        <p:nvSpPr>
          <p:cNvPr id="5" name="Slide Number Placeholder 4"/>
          <p:cNvSpPr>
            <a:spLocks noGrp="1"/>
          </p:cNvSpPr>
          <p:nvPr>
            <p:ph type="sldNum" sz="quarter" idx="12"/>
          </p:nvPr>
        </p:nvSpPr>
        <p:spPr/>
        <p:txBody>
          <a:bodyPr/>
          <a:lstStyle/>
          <a:p>
            <a:fld id="{28930B07-0B8F-4C6F-AAE9-680C91651539}" type="slidenum">
              <a:rPr lang="nl-NL" smtClean="0"/>
              <a:t>‹#›</a:t>
            </a:fld>
            <a:endParaRPr lang="nl-NL"/>
          </a:p>
        </p:txBody>
      </p:sp>
    </p:spTree>
    <p:extLst>
      <p:ext uri="{BB962C8B-B14F-4D97-AF65-F5344CB8AC3E}">
        <p14:creationId xmlns:p14="http://schemas.microsoft.com/office/powerpoint/2010/main" val="18853770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theme" Target="../theme/theme10.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5" Type="http://schemas.openxmlformats.org/officeDocument/2006/relationships/image" Target="../media/image31.jpe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slideLayout" Target="../slideLayouts/slideLayout96.xml"/><Relationship Id="rId7" Type="http://schemas.openxmlformats.org/officeDocument/2006/relationships/theme" Target="../theme/theme12.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5" Type="http://schemas.openxmlformats.org/officeDocument/2006/relationships/slideLayout" Target="../slideLayouts/slideLayout98.xml"/><Relationship Id="rId4" Type="http://schemas.openxmlformats.org/officeDocument/2006/relationships/slideLayout" Target="../slideLayouts/slideLayout9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hyperlink" Target="https://avanade.sharepoint.com/sites/policies/Policies2/Data%20Management/1431_DataManagement.pdf"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0.xml"/><Relationship Id="rId7" Type="http://schemas.openxmlformats.org/officeDocument/2006/relationships/theme" Target="../theme/theme6.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oleObject" Target="../embeddings/oleObject1.bin"/><Relationship Id="rId2" Type="http://schemas.openxmlformats.org/officeDocument/2006/relationships/slideLayout" Target="../slideLayouts/slideLayout35.xml"/><Relationship Id="rId16" Type="http://schemas.openxmlformats.org/officeDocument/2006/relationships/tags" Target="../tags/tag1.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vmlDrawing" Target="../drawings/vmlDrawing1.v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9.xml"/><Relationship Id="rId7"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image" Target="../media/image10.emf"/><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oleObject" Target="../embeddings/oleObject16.bin"/><Relationship Id="rId2" Type="http://schemas.openxmlformats.org/officeDocument/2006/relationships/slideLayout" Target="../slideLayouts/slideLayout54.xml"/><Relationship Id="rId16" Type="http://schemas.openxmlformats.org/officeDocument/2006/relationships/tags" Target="../tags/tag16.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vmlDrawing" Target="../drawings/vmlDrawing16.v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532516019"/>
      </p:ext>
    </p:extLst>
  </p:cSld>
  <p:clrMap bg1="lt1" tx1="dk1" bg2="lt2" tx2="dk2" accent1="accent1" accent2="accent2" accent3="accent3" accent4="accent4" accent5="accent5" accent6="accent6" hlink="hlink" folHlink="folHlink"/>
  <p:sldLayoutIdLst>
    <p:sldLayoutId id="2147483661" r:id="rId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187800608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5223" y="301626"/>
            <a:ext cx="10850035"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75223" y="1460504"/>
            <a:ext cx="10850035" cy="4441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5"/>
          <p:cNvSpPr txBox="1">
            <a:spLocks noChangeArrowheads="1"/>
          </p:cNvSpPr>
          <p:nvPr userDrawn="1"/>
        </p:nvSpPr>
        <p:spPr bwMode="auto">
          <a:xfrm>
            <a:off x="4852504" y="6531625"/>
            <a:ext cx="2486994" cy="165099"/>
          </a:xfrm>
          <a:prstGeom prst="rect">
            <a:avLst/>
          </a:prstGeom>
          <a:noFill/>
          <a:ln w="9525">
            <a:noFill/>
            <a:miter lim="800000"/>
            <a:headEnd/>
            <a:tailEnd/>
          </a:ln>
          <a:effectLst/>
        </p:spPr>
        <p:txBody>
          <a:bodyPr lIns="0" tIns="0" rIns="0" bIns="0" anchor="b"/>
          <a:lstStyle/>
          <a:p>
            <a:pPr algn="ctr" defTabSz="455509">
              <a:lnSpc>
                <a:spcPct val="90000"/>
              </a:lnSpc>
              <a:spcAft>
                <a:spcPct val="30000"/>
              </a:spcAft>
              <a:defRPr/>
            </a:pPr>
            <a:r>
              <a:rPr lang="en-US" sz="450" dirty="0">
                <a:solidFill>
                  <a:srgbClr val="464646"/>
                </a:solidFill>
              </a:rPr>
              <a:t>© 2016 Avanade Inc. All Rights Reserved.</a:t>
            </a:r>
          </a:p>
        </p:txBody>
      </p:sp>
      <p:sp>
        <p:nvSpPr>
          <p:cNvPr id="14" name="Slide Number Placeholder 2"/>
          <p:cNvSpPr txBox="1">
            <a:spLocks/>
          </p:cNvSpPr>
          <p:nvPr userDrawn="1"/>
        </p:nvSpPr>
        <p:spPr>
          <a:xfrm>
            <a:off x="11378143" y="6504260"/>
            <a:ext cx="406400" cy="199379"/>
          </a:xfrm>
          <a:prstGeom prst="rect">
            <a:avLst/>
          </a:prstGeom>
        </p:spPr>
        <p:txBody>
          <a:bodyPr lIns="0" tIns="0" rIns="0" bIns="0" anchor="b"/>
          <a:lstStyle>
            <a:defPPr>
              <a:defRPr lang="en-US"/>
            </a:defPPr>
            <a:lvl1pPr marL="0" algn="r" defTabSz="607720" rtl="0" eaLnBrk="1" latinLnBrk="0" hangingPunct="1">
              <a:defRPr sz="1050" kern="1200">
                <a:solidFill>
                  <a:schemeClr val="tx2"/>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455509">
              <a:defRPr/>
            </a:pPr>
            <a:fld id="{5FF2E63E-D57D-4EFD-8380-089500058C9E}" type="slidenum">
              <a:rPr lang="en-US" sz="824" smtClean="0">
                <a:solidFill>
                  <a:srgbClr val="464646"/>
                </a:solidFill>
              </a:rPr>
              <a:pPr defTabSz="455509">
                <a:defRPr/>
              </a:pPr>
              <a:t>‹#›</a:t>
            </a:fld>
            <a:endParaRPr lang="en-US" sz="824" dirty="0">
              <a:solidFill>
                <a:srgbClr val="464646"/>
              </a:solidFill>
            </a:endParaRPr>
          </a:p>
        </p:txBody>
      </p:sp>
      <p:pic>
        <p:nvPicPr>
          <p:cNvPr id="7" name="Picture 6" descr="ava_tag_color_rgb.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5355" y="6370212"/>
            <a:ext cx="1224320" cy="333427"/>
          </a:xfrm>
          <a:prstGeom prst="rect">
            <a:avLst/>
          </a:prstGeom>
        </p:spPr>
      </p:pic>
    </p:spTree>
    <p:extLst>
      <p:ext uri="{BB962C8B-B14F-4D97-AF65-F5344CB8AC3E}">
        <p14:creationId xmlns:p14="http://schemas.microsoft.com/office/powerpoint/2010/main" val="104749251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Lst>
  <p:hf hdr="0" ftr="0" dt="0"/>
  <p:txStyles>
    <p:titleStyle>
      <a:lvl1pPr algn="l" rtl="0" eaLnBrk="1" fontAlgn="base" hangingPunct="1">
        <a:lnSpc>
          <a:spcPct val="90000"/>
        </a:lnSpc>
        <a:spcBef>
          <a:spcPct val="0"/>
        </a:spcBef>
        <a:spcAft>
          <a:spcPct val="30000"/>
        </a:spcAft>
        <a:defRPr sz="2398">
          <a:solidFill>
            <a:srgbClr val="F86B16"/>
          </a:solidFill>
          <a:latin typeface="+mj-lt"/>
          <a:ea typeface="+mj-ea"/>
          <a:cs typeface="+mj-cs"/>
        </a:defRPr>
      </a:lvl1pPr>
      <a:lvl2pPr algn="l" rtl="0" eaLnBrk="1" fontAlgn="base" hangingPunct="1">
        <a:lnSpc>
          <a:spcPct val="90000"/>
        </a:lnSpc>
        <a:spcBef>
          <a:spcPct val="0"/>
        </a:spcBef>
        <a:spcAft>
          <a:spcPct val="30000"/>
        </a:spcAft>
        <a:defRPr sz="2398">
          <a:solidFill>
            <a:schemeClr val="tx2"/>
          </a:solidFill>
          <a:latin typeface="Arial" charset="0"/>
        </a:defRPr>
      </a:lvl2pPr>
      <a:lvl3pPr algn="l" rtl="0" eaLnBrk="1" fontAlgn="base" hangingPunct="1">
        <a:lnSpc>
          <a:spcPct val="90000"/>
        </a:lnSpc>
        <a:spcBef>
          <a:spcPct val="0"/>
        </a:spcBef>
        <a:spcAft>
          <a:spcPct val="30000"/>
        </a:spcAft>
        <a:defRPr sz="2398">
          <a:solidFill>
            <a:schemeClr val="tx2"/>
          </a:solidFill>
          <a:latin typeface="Arial" charset="0"/>
        </a:defRPr>
      </a:lvl3pPr>
      <a:lvl4pPr algn="l" rtl="0" eaLnBrk="1" fontAlgn="base" hangingPunct="1">
        <a:lnSpc>
          <a:spcPct val="90000"/>
        </a:lnSpc>
        <a:spcBef>
          <a:spcPct val="0"/>
        </a:spcBef>
        <a:spcAft>
          <a:spcPct val="30000"/>
        </a:spcAft>
        <a:defRPr sz="2398">
          <a:solidFill>
            <a:schemeClr val="tx2"/>
          </a:solidFill>
          <a:latin typeface="Arial" charset="0"/>
        </a:defRPr>
      </a:lvl4pPr>
      <a:lvl5pPr algn="l" rtl="0" eaLnBrk="1" fontAlgn="base" hangingPunct="1">
        <a:lnSpc>
          <a:spcPct val="90000"/>
        </a:lnSpc>
        <a:spcBef>
          <a:spcPct val="0"/>
        </a:spcBef>
        <a:spcAft>
          <a:spcPct val="30000"/>
        </a:spcAft>
        <a:defRPr sz="2398">
          <a:solidFill>
            <a:schemeClr val="tx2"/>
          </a:solidFill>
          <a:latin typeface="Arial" charset="0"/>
        </a:defRPr>
      </a:lvl5pPr>
      <a:lvl6pPr marL="342688" algn="l" rtl="0" eaLnBrk="1" fontAlgn="base" hangingPunct="1">
        <a:spcBef>
          <a:spcPct val="0"/>
        </a:spcBef>
        <a:spcAft>
          <a:spcPct val="0"/>
        </a:spcAft>
        <a:defRPr sz="2398" b="1">
          <a:solidFill>
            <a:schemeClr val="tx2"/>
          </a:solidFill>
          <a:latin typeface="Arial" charset="0"/>
        </a:defRPr>
      </a:lvl6pPr>
      <a:lvl7pPr marL="685376" algn="l" rtl="0" eaLnBrk="1" fontAlgn="base" hangingPunct="1">
        <a:spcBef>
          <a:spcPct val="0"/>
        </a:spcBef>
        <a:spcAft>
          <a:spcPct val="0"/>
        </a:spcAft>
        <a:defRPr sz="2398" b="1">
          <a:solidFill>
            <a:schemeClr val="tx2"/>
          </a:solidFill>
          <a:latin typeface="Arial" charset="0"/>
        </a:defRPr>
      </a:lvl7pPr>
      <a:lvl8pPr marL="1028065" algn="l" rtl="0" eaLnBrk="1" fontAlgn="base" hangingPunct="1">
        <a:spcBef>
          <a:spcPct val="0"/>
        </a:spcBef>
        <a:spcAft>
          <a:spcPct val="0"/>
        </a:spcAft>
        <a:defRPr sz="2398" b="1">
          <a:solidFill>
            <a:schemeClr val="tx2"/>
          </a:solidFill>
          <a:latin typeface="Arial" charset="0"/>
        </a:defRPr>
      </a:lvl8pPr>
      <a:lvl9pPr marL="1370752" algn="l" rtl="0" eaLnBrk="1" fontAlgn="base" hangingPunct="1">
        <a:spcBef>
          <a:spcPct val="0"/>
        </a:spcBef>
        <a:spcAft>
          <a:spcPct val="0"/>
        </a:spcAft>
        <a:defRPr sz="2398" b="1">
          <a:solidFill>
            <a:schemeClr val="tx2"/>
          </a:solidFill>
          <a:latin typeface="Arial" charset="0"/>
        </a:defRPr>
      </a:lvl9pPr>
    </p:titleStyle>
    <p:bodyStyle>
      <a:lvl1pPr marL="130889" indent="-130889" algn="l" rtl="0" eaLnBrk="1" fontAlgn="base" hangingPunct="1">
        <a:lnSpc>
          <a:spcPct val="90000"/>
        </a:lnSpc>
        <a:spcBef>
          <a:spcPct val="0"/>
        </a:spcBef>
        <a:spcAft>
          <a:spcPct val="30000"/>
        </a:spcAft>
        <a:buChar char="•"/>
        <a:defRPr sz="1200">
          <a:solidFill>
            <a:srgbClr val="646464"/>
          </a:solidFill>
          <a:latin typeface="+mn-lt"/>
          <a:ea typeface="+mn-ea"/>
          <a:cs typeface="+mn-cs"/>
        </a:defRPr>
      </a:lvl1pPr>
      <a:lvl2pPr marL="317700" indent="-154686" algn="l" rtl="0" eaLnBrk="1" fontAlgn="base" hangingPunct="1">
        <a:lnSpc>
          <a:spcPct val="90000"/>
        </a:lnSpc>
        <a:spcBef>
          <a:spcPct val="0"/>
        </a:spcBef>
        <a:spcAft>
          <a:spcPct val="30000"/>
        </a:spcAft>
        <a:buFont typeface="Arial" charset="0"/>
        <a:buChar char="–"/>
        <a:defRPr sz="1200">
          <a:solidFill>
            <a:srgbClr val="646464"/>
          </a:solidFill>
          <a:latin typeface="+mn-lt"/>
        </a:defRPr>
      </a:lvl2pPr>
      <a:lvl3pPr marL="489045" indent="-146357" algn="l" rtl="0" eaLnBrk="1" fontAlgn="base" hangingPunct="1">
        <a:lnSpc>
          <a:spcPct val="90000"/>
        </a:lnSpc>
        <a:spcBef>
          <a:spcPct val="0"/>
        </a:spcBef>
        <a:spcAft>
          <a:spcPct val="30000"/>
        </a:spcAft>
        <a:buFont typeface="Wingdings" pitchFamily="2" charset="2"/>
        <a:buChar char="§"/>
        <a:defRPr sz="1200">
          <a:solidFill>
            <a:srgbClr val="646464"/>
          </a:solidFill>
          <a:latin typeface="+mn-lt"/>
        </a:defRPr>
      </a:lvl3pPr>
      <a:lvl4pPr marL="660389" indent="-146357" algn="l" rtl="0" eaLnBrk="1" fontAlgn="base" hangingPunct="1">
        <a:lnSpc>
          <a:spcPct val="90000"/>
        </a:lnSpc>
        <a:spcBef>
          <a:spcPct val="0"/>
        </a:spcBef>
        <a:spcAft>
          <a:spcPct val="30000"/>
        </a:spcAft>
        <a:buFont typeface="Arial" charset="0"/>
        <a:buChar char="–"/>
        <a:defRPr sz="1200">
          <a:solidFill>
            <a:srgbClr val="646464"/>
          </a:solidFill>
          <a:latin typeface="+mn-lt"/>
        </a:defRPr>
      </a:lvl4pPr>
      <a:lvl5pPr marL="816265" indent="-130889" algn="l" rtl="0" eaLnBrk="1" fontAlgn="base" hangingPunct="1">
        <a:lnSpc>
          <a:spcPct val="90000"/>
        </a:lnSpc>
        <a:spcBef>
          <a:spcPct val="0"/>
        </a:spcBef>
        <a:spcAft>
          <a:spcPct val="30000"/>
        </a:spcAft>
        <a:buFont typeface="Arial"/>
        <a:buChar char="•"/>
        <a:defRPr sz="1200">
          <a:solidFill>
            <a:srgbClr val="646464"/>
          </a:solidFill>
          <a:latin typeface="+mn-lt"/>
        </a:defRPr>
      </a:lvl5pPr>
      <a:lvl6pPr marL="1158953"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6pPr>
      <a:lvl7pPr marL="1501641"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7pPr>
      <a:lvl8pPr marL="1844329"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8pPr>
      <a:lvl9pPr marL="2187018"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685376" rtl="0" eaLnBrk="1" latinLnBrk="0" hangingPunct="1">
        <a:defRPr sz="1349" kern="1200">
          <a:solidFill>
            <a:schemeClr val="tx1"/>
          </a:solidFill>
          <a:latin typeface="+mn-lt"/>
          <a:ea typeface="+mn-ea"/>
          <a:cs typeface="+mn-cs"/>
        </a:defRPr>
      </a:lvl1pPr>
      <a:lvl2pPr marL="342688" algn="l" defTabSz="685376" rtl="0" eaLnBrk="1" latinLnBrk="0" hangingPunct="1">
        <a:defRPr sz="1349" kern="1200">
          <a:solidFill>
            <a:schemeClr val="tx1"/>
          </a:solidFill>
          <a:latin typeface="+mn-lt"/>
          <a:ea typeface="+mn-ea"/>
          <a:cs typeface="+mn-cs"/>
        </a:defRPr>
      </a:lvl2pPr>
      <a:lvl3pPr marL="685376" algn="l" defTabSz="685376" rtl="0" eaLnBrk="1" latinLnBrk="0" hangingPunct="1">
        <a:defRPr sz="1349" kern="1200">
          <a:solidFill>
            <a:schemeClr val="tx1"/>
          </a:solidFill>
          <a:latin typeface="+mn-lt"/>
          <a:ea typeface="+mn-ea"/>
          <a:cs typeface="+mn-cs"/>
        </a:defRPr>
      </a:lvl3pPr>
      <a:lvl4pPr marL="1028065" algn="l" defTabSz="685376" rtl="0" eaLnBrk="1" latinLnBrk="0" hangingPunct="1">
        <a:defRPr sz="1349" kern="1200">
          <a:solidFill>
            <a:schemeClr val="tx1"/>
          </a:solidFill>
          <a:latin typeface="+mn-lt"/>
          <a:ea typeface="+mn-ea"/>
          <a:cs typeface="+mn-cs"/>
        </a:defRPr>
      </a:lvl4pPr>
      <a:lvl5pPr marL="1370752" algn="l" defTabSz="685376" rtl="0" eaLnBrk="1" latinLnBrk="0" hangingPunct="1">
        <a:defRPr sz="1349" kern="1200">
          <a:solidFill>
            <a:schemeClr val="tx1"/>
          </a:solidFill>
          <a:latin typeface="+mn-lt"/>
          <a:ea typeface="+mn-ea"/>
          <a:cs typeface="+mn-cs"/>
        </a:defRPr>
      </a:lvl5pPr>
      <a:lvl6pPr marL="1713442" algn="l" defTabSz="685376" rtl="0" eaLnBrk="1" latinLnBrk="0" hangingPunct="1">
        <a:defRPr sz="1349" kern="1200">
          <a:solidFill>
            <a:schemeClr val="tx1"/>
          </a:solidFill>
          <a:latin typeface="+mn-lt"/>
          <a:ea typeface="+mn-ea"/>
          <a:cs typeface="+mn-cs"/>
        </a:defRPr>
      </a:lvl6pPr>
      <a:lvl7pPr marL="2056130" algn="l" defTabSz="685376" rtl="0" eaLnBrk="1" latinLnBrk="0" hangingPunct="1">
        <a:defRPr sz="1349" kern="1200">
          <a:solidFill>
            <a:schemeClr val="tx1"/>
          </a:solidFill>
          <a:latin typeface="+mn-lt"/>
          <a:ea typeface="+mn-ea"/>
          <a:cs typeface="+mn-cs"/>
        </a:defRPr>
      </a:lvl7pPr>
      <a:lvl8pPr marL="2398818" algn="l" defTabSz="685376" rtl="0" eaLnBrk="1" latinLnBrk="0" hangingPunct="1">
        <a:defRPr sz="1349" kern="1200">
          <a:solidFill>
            <a:schemeClr val="tx1"/>
          </a:solidFill>
          <a:latin typeface="+mn-lt"/>
          <a:ea typeface="+mn-ea"/>
          <a:cs typeface="+mn-cs"/>
        </a:defRPr>
      </a:lvl8pPr>
      <a:lvl9pPr marL="2741507" algn="l" defTabSz="685376" rtl="0" eaLnBrk="1" latinLnBrk="0" hangingPunct="1">
        <a:defRPr sz="134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ava_tag_color_rgb.jp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95355" y="6370212"/>
            <a:ext cx="1224320" cy="333427"/>
          </a:xfrm>
          <a:prstGeom prst="rect">
            <a:avLst/>
          </a:prstGeom>
        </p:spPr>
      </p:pic>
      <p:sp>
        <p:nvSpPr>
          <p:cNvPr id="1026" name="Rectangle 2"/>
          <p:cNvSpPr>
            <a:spLocks noGrp="1" noChangeArrowheads="1"/>
          </p:cNvSpPr>
          <p:nvPr>
            <p:ph type="title"/>
          </p:nvPr>
        </p:nvSpPr>
        <p:spPr bwMode="auto">
          <a:xfrm>
            <a:off x="393805" y="263526"/>
            <a:ext cx="10644465" cy="6810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a:t>
            </a:r>
            <a:br>
              <a:rPr lang="en-US" dirty="0"/>
            </a:br>
            <a:r>
              <a:rPr lang="en-US" dirty="0"/>
              <a:t>Master title style</a:t>
            </a:r>
          </a:p>
        </p:txBody>
      </p:sp>
      <p:sp>
        <p:nvSpPr>
          <p:cNvPr id="1027" name="Rectangle 3"/>
          <p:cNvSpPr>
            <a:spLocks noGrp="1" noChangeArrowheads="1"/>
          </p:cNvSpPr>
          <p:nvPr>
            <p:ph type="body" idx="1"/>
          </p:nvPr>
        </p:nvSpPr>
        <p:spPr bwMode="auto">
          <a:xfrm>
            <a:off x="1124771" y="1092200"/>
            <a:ext cx="9915138" cy="48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1129009" y="823478"/>
            <a:ext cx="10655535" cy="182261"/>
          </a:xfrm>
          <a:prstGeom prst="rect">
            <a:avLst/>
          </a:prstGeom>
          <a:solidFill>
            <a:schemeClr val="bg2">
              <a:lumMod val="7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sp>
        <p:nvSpPr>
          <p:cNvPr id="10" name="Rectangle 9"/>
          <p:cNvSpPr/>
          <p:nvPr userDrawn="1"/>
        </p:nvSpPr>
        <p:spPr>
          <a:xfrm>
            <a:off x="393804" y="823478"/>
            <a:ext cx="735204" cy="182261"/>
          </a:xfrm>
          <a:prstGeom prst="rect">
            <a:avLst/>
          </a:prstGeom>
          <a:solidFill>
            <a:srgbClr val="FF58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sp>
        <p:nvSpPr>
          <p:cNvPr id="18" name="Rectangle 5"/>
          <p:cNvSpPr txBox="1">
            <a:spLocks noChangeArrowheads="1"/>
          </p:cNvSpPr>
          <p:nvPr userDrawn="1"/>
        </p:nvSpPr>
        <p:spPr bwMode="auto">
          <a:xfrm>
            <a:off x="4852504" y="6531625"/>
            <a:ext cx="2486994" cy="165099"/>
          </a:xfrm>
          <a:prstGeom prst="rect">
            <a:avLst/>
          </a:prstGeom>
          <a:noFill/>
          <a:ln w="9525">
            <a:noFill/>
            <a:miter lim="800000"/>
            <a:headEnd/>
            <a:tailEnd/>
          </a:ln>
          <a:effectLst/>
        </p:spPr>
        <p:txBody>
          <a:bodyPr lIns="0" tIns="0" rIns="0" bIns="0" anchor="b"/>
          <a:lstStyle/>
          <a:p>
            <a:pPr algn="ctr" defTabSz="455509">
              <a:lnSpc>
                <a:spcPct val="90000"/>
              </a:lnSpc>
              <a:spcAft>
                <a:spcPct val="30000"/>
              </a:spcAft>
            </a:pPr>
            <a:r>
              <a:rPr lang="en-US" sz="450" dirty="0">
                <a:solidFill>
                  <a:srgbClr val="464646"/>
                </a:solidFill>
              </a:rPr>
              <a:t>© 2016 Avanade Inc. All Rights Reserved.</a:t>
            </a:r>
          </a:p>
        </p:txBody>
      </p:sp>
      <p:sp>
        <p:nvSpPr>
          <p:cNvPr id="19" name="Rectangle 18"/>
          <p:cNvSpPr/>
          <p:nvPr userDrawn="1"/>
        </p:nvSpPr>
        <p:spPr>
          <a:xfrm>
            <a:off x="1129009" y="823476"/>
            <a:ext cx="10655535" cy="529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sp>
        <p:nvSpPr>
          <p:cNvPr id="20" name="Rectangle 19"/>
          <p:cNvSpPr/>
          <p:nvPr userDrawn="1"/>
        </p:nvSpPr>
        <p:spPr>
          <a:xfrm>
            <a:off x="393804" y="823477"/>
            <a:ext cx="735205" cy="52961"/>
          </a:xfrm>
          <a:prstGeom prst="rect">
            <a:avLst/>
          </a:prstGeom>
          <a:solidFill>
            <a:srgbClr val="FF58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09"/>
            <a:endParaRPr lang="en-US" sz="1798">
              <a:solidFill>
                <a:srgbClr val="FFFFFF"/>
              </a:solidFill>
            </a:endParaRPr>
          </a:p>
        </p:txBody>
      </p:sp>
      <p:sp>
        <p:nvSpPr>
          <p:cNvPr id="83"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4">
                <a:solidFill>
                  <a:schemeClr val="tx2"/>
                </a:solidFill>
              </a:defRPr>
            </a:lvl1pPr>
          </a:lstStyle>
          <a:p>
            <a:pPr defTabSz="455509"/>
            <a:fld id="{5FF2E63E-D57D-4EFD-8380-089500058C9E}" type="slidenum">
              <a:rPr lang="en-US" smtClean="0">
                <a:solidFill>
                  <a:srgbClr val="464646"/>
                </a:solidFill>
              </a:rPr>
              <a:pPr defTabSz="455509"/>
              <a:t>‹#›</a:t>
            </a:fld>
            <a:endParaRPr lang="en-US" dirty="0">
              <a:solidFill>
                <a:srgbClr val="464646"/>
              </a:solidFill>
            </a:endParaRPr>
          </a:p>
        </p:txBody>
      </p:sp>
    </p:spTree>
    <p:extLst>
      <p:ext uri="{BB962C8B-B14F-4D97-AF65-F5344CB8AC3E}">
        <p14:creationId xmlns:p14="http://schemas.microsoft.com/office/powerpoint/2010/main" val="3911855476"/>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Lst>
  <p:hf hdr="0" ftr="0" dt="0"/>
  <p:txStyles>
    <p:titleStyle>
      <a:lvl1pPr algn="l" rtl="0" eaLnBrk="1" fontAlgn="base" hangingPunct="1">
        <a:lnSpc>
          <a:spcPct val="80000"/>
        </a:lnSpc>
        <a:spcBef>
          <a:spcPct val="0"/>
        </a:spcBef>
        <a:spcAft>
          <a:spcPct val="30000"/>
        </a:spcAft>
        <a:defRPr sz="1649">
          <a:solidFill>
            <a:schemeClr val="accent1"/>
          </a:solidFill>
          <a:latin typeface="+mj-lt"/>
          <a:ea typeface="+mj-ea"/>
          <a:cs typeface="+mj-cs"/>
        </a:defRPr>
      </a:lvl1pPr>
      <a:lvl2pPr algn="l" rtl="0" eaLnBrk="1" fontAlgn="base" hangingPunct="1">
        <a:lnSpc>
          <a:spcPct val="90000"/>
        </a:lnSpc>
        <a:spcBef>
          <a:spcPct val="0"/>
        </a:spcBef>
        <a:spcAft>
          <a:spcPct val="30000"/>
        </a:spcAft>
        <a:defRPr sz="2398">
          <a:solidFill>
            <a:schemeClr val="tx2"/>
          </a:solidFill>
          <a:latin typeface="Arial" charset="0"/>
        </a:defRPr>
      </a:lvl2pPr>
      <a:lvl3pPr algn="l" rtl="0" eaLnBrk="1" fontAlgn="base" hangingPunct="1">
        <a:lnSpc>
          <a:spcPct val="90000"/>
        </a:lnSpc>
        <a:spcBef>
          <a:spcPct val="0"/>
        </a:spcBef>
        <a:spcAft>
          <a:spcPct val="30000"/>
        </a:spcAft>
        <a:defRPr sz="2398">
          <a:solidFill>
            <a:schemeClr val="tx2"/>
          </a:solidFill>
          <a:latin typeface="Arial" charset="0"/>
        </a:defRPr>
      </a:lvl3pPr>
      <a:lvl4pPr algn="l" rtl="0" eaLnBrk="1" fontAlgn="base" hangingPunct="1">
        <a:lnSpc>
          <a:spcPct val="90000"/>
        </a:lnSpc>
        <a:spcBef>
          <a:spcPct val="0"/>
        </a:spcBef>
        <a:spcAft>
          <a:spcPct val="30000"/>
        </a:spcAft>
        <a:defRPr sz="2398">
          <a:solidFill>
            <a:schemeClr val="tx2"/>
          </a:solidFill>
          <a:latin typeface="Arial" charset="0"/>
        </a:defRPr>
      </a:lvl4pPr>
      <a:lvl5pPr algn="l" rtl="0" eaLnBrk="1" fontAlgn="base" hangingPunct="1">
        <a:lnSpc>
          <a:spcPct val="90000"/>
        </a:lnSpc>
        <a:spcBef>
          <a:spcPct val="0"/>
        </a:spcBef>
        <a:spcAft>
          <a:spcPct val="30000"/>
        </a:spcAft>
        <a:defRPr sz="2398">
          <a:solidFill>
            <a:schemeClr val="tx2"/>
          </a:solidFill>
          <a:latin typeface="Arial" charset="0"/>
        </a:defRPr>
      </a:lvl5pPr>
      <a:lvl6pPr marL="342688" algn="l" rtl="0" eaLnBrk="1" fontAlgn="base" hangingPunct="1">
        <a:spcBef>
          <a:spcPct val="0"/>
        </a:spcBef>
        <a:spcAft>
          <a:spcPct val="0"/>
        </a:spcAft>
        <a:defRPr sz="2398" b="1">
          <a:solidFill>
            <a:schemeClr val="tx2"/>
          </a:solidFill>
          <a:latin typeface="Arial" charset="0"/>
        </a:defRPr>
      </a:lvl6pPr>
      <a:lvl7pPr marL="685376" algn="l" rtl="0" eaLnBrk="1" fontAlgn="base" hangingPunct="1">
        <a:spcBef>
          <a:spcPct val="0"/>
        </a:spcBef>
        <a:spcAft>
          <a:spcPct val="0"/>
        </a:spcAft>
        <a:defRPr sz="2398" b="1">
          <a:solidFill>
            <a:schemeClr val="tx2"/>
          </a:solidFill>
          <a:latin typeface="Arial" charset="0"/>
        </a:defRPr>
      </a:lvl7pPr>
      <a:lvl8pPr marL="1028065" algn="l" rtl="0" eaLnBrk="1" fontAlgn="base" hangingPunct="1">
        <a:spcBef>
          <a:spcPct val="0"/>
        </a:spcBef>
        <a:spcAft>
          <a:spcPct val="0"/>
        </a:spcAft>
        <a:defRPr sz="2398" b="1">
          <a:solidFill>
            <a:schemeClr val="tx2"/>
          </a:solidFill>
          <a:latin typeface="Arial" charset="0"/>
        </a:defRPr>
      </a:lvl8pPr>
      <a:lvl9pPr marL="1370752" algn="l" rtl="0" eaLnBrk="1" fontAlgn="base" hangingPunct="1">
        <a:spcBef>
          <a:spcPct val="0"/>
        </a:spcBef>
        <a:spcAft>
          <a:spcPct val="0"/>
        </a:spcAft>
        <a:defRPr sz="2398" b="1">
          <a:solidFill>
            <a:schemeClr val="tx2"/>
          </a:solidFill>
          <a:latin typeface="Arial" charset="0"/>
        </a:defRPr>
      </a:lvl9pPr>
    </p:titleStyle>
    <p:bodyStyle>
      <a:lvl1pPr marL="130889" indent="-130889" algn="l" rtl="0" eaLnBrk="1" fontAlgn="base" hangingPunct="1">
        <a:lnSpc>
          <a:spcPct val="90000"/>
        </a:lnSpc>
        <a:spcBef>
          <a:spcPct val="0"/>
        </a:spcBef>
        <a:spcAft>
          <a:spcPct val="30000"/>
        </a:spcAft>
        <a:buChar char="•"/>
        <a:defRPr sz="1200">
          <a:solidFill>
            <a:schemeClr val="bg2">
              <a:lumMod val="50000"/>
            </a:schemeClr>
          </a:solidFill>
          <a:latin typeface="+mn-lt"/>
          <a:ea typeface="+mn-ea"/>
          <a:cs typeface="+mn-cs"/>
        </a:defRPr>
      </a:lvl1pPr>
      <a:lvl2pPr marL="317700" indent="-154686" algn="l" rtl="0" eaLnBrk="1" fontAlgn="base" hangingPunct="1">
        <a:lnSpc>
          <a:spcPct val="90000"/>
        </a:lnSpc>
        <a:spcBef>
          <a:spcPct val="0"/>
        </a:spcBef>
        <a:spcAft>
          <a:spcPct val="30000"/>
        </a:spcAft>
        <a:buFont typeface="Arial" charset="0"/>
        <a:buChar char="–"/>
        <a:defRPr sz="1200">
          <a:solidFill>
            <a:schemeClr val="bg2">
              <a:lumMod val="50000"/>
            </a:schemeClr>
          </a:solidFill>
          <a:latin typeface="+mn-lt"/>
        </a:defRPr>
      </a:lvl2pPr>
      <a:lvl3pPr marL="489045" indent="-146357" algn="l" rtl="0" eaLnBrk="1" fontAlgn="base" hangingPunct="1">
        <a:lnSpc>
          <a:spcPct val="90000"/>
        </a:lnSpc>
        <a:spcBef>
          <a:spcPct val="0"/>
        </a:spcBef>
        <a:spcAft>
          <a:spcPct val="30000"/>
        </a:spcAft>
        <a:buFont typeface="Wingdings" pitchFamily="2" charset="2"/>
        <a:buChar char="§"/>
        <a:defRPr sz="1200">
          <a:solidFill>
            <a:schemeClr val="bg2">
              <a:lumMod val="50000"/>
            </a:schemeClr>
          </a:solidFill>
          <a:latin typeface="+mn-lt"/>
        </a:defRPr>
      </a:lvl3pPr>
      <a:lvl4pPr marL="660389" indent="-146357" algn="l" rtl="0" eaLnBrk="1" fontAlgn="base" hangingPunct="1">
        <a:lnSpc>
          <a:spcPct val="90000"/>
        </a:lnSpc>
        <a:spcBef>
          <a:spcPct val="0"/>
        </a:spcBef>
        <a:spcAft>
          <a:spcPct val="30000"/>
        </a:spcAft>
        <a:buFont typeface="Arial" charset="0"/>
        <a:buChar char="–"/>
        <a:defRPr sz="1200">
          <a:solidFill>
            <a:schemeClr val="bg2">
              <a:lumMod val="50000"/>
            </a:schemeClr>
          </a:solidFill>
          <a:latin typeface="+mn-lt"/>
        </a:defRPr>
      </a:lvl4pPr>
      <a:lvl5pPr marL="816265" indent="-130889" algn="l" rtl="0" eaLnBrk="1" fontAlgn="base" hangingPunct="1">
        <a:lnSpc>
          <a:spcPct val="90000"/>
        </a:lnSpc>
        <a:spcBef>
          <a:spcPct val="0"/>
        </a:spcBef>
        <a:spcAft>
          <a:spcPct val="30000"/>
        </a:spcAft>
        <a:buFont typeface="Arial"/>
        <a:buChar char="•"/>
        <a:defRPr sz="1200">
          <a:solidFill>
            <a:schemeClr val="bg2">
              <a:lumMod val="50000"/>
            </a:schemeClr>
          </a:solidFill>
          <a:latin typeface="+mn-lt"/>
        </a:defRPr>
      </a:lvl5pPr>
      <a:lvl6pPr marL="1158953"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6pPr>
      <a:lvl7pPr marL="1501641"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7pPr>
      <a:lvl8pPr marL="1844329"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8pPr>
      <a:lvl9pPr marL="2187018" indent="-130889" algn="l" rtl="0" eaLnBrk="1" fontAlgn="base" hangingPunct="1">
        <a:lnSpc>
          <a:spcPct val="90000"/>
        </a:lnSpc>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685376" rtl="0" eaLnBrk="1" latinLnBrk="0" hangingPunct="1">
        <a:defRPr sz="1349" kern="1200">
          <a:solidFill>
            <a:schemeClr val="tx1"/>
          </a:solidFill>
          <a:latin typeface="+mn-lt"/>
          <a:ea typeface="+mn-ea"/>
          <a:cs typeface="+mn-cs"/>
        </a:defRPr>
      </a:lvl1pPr>
      <a:lvl2pPr marL="342688" algn="l" defTabSz="685376" rtl="0" eaLnBrk="1" latinLnBrk="0" hangingPunct="1">
        <a:defRPr sz="1349" kern="1200">
          <a:solidFill>
            <a:schemeClr val="tx1"/>
          </a:solidFill>
          <a:latin typeface="+mn-lt"/>
          <a:ea typeface="+mn-ea"/>
          <a:cs typeface="+mn-cs"/>
        </a:defRPr>
      </a:lvl2pPr>
      <a:lvl3pPr marL="685376" algn="l" defTabSz="685376" rtl="0" eaLnBrk="1" latinLnBrk="0" hangingPunct="1">
        <a:defRPr sz="1349" kern="1200">
          <a:solidFill>
            <a:schemeClr val="tx1"/>
          </a:solidFill>
          <a:latin typeface="+mn-lt"/>
          <a:ea typeface="+mn-ea"/>
          <a:cs typeface="+mn-cs"/>
        </a:defRPr>
      </a:lvl3pPr>
      <a:lvl4pPr marL="1028065" algn="l" defTabSz="685376" rtl="0" eaLnBrk="1" latinLnBrk="0" hangingPunct="1">
        <a:defRPr sz="1349" kern="1200">
          <a:solidFill>
            <a:schemeClr val="tx1"/>
          </a:solidFill>
          <a:latin typeface="+mn-lt"/>
          <a:ea typeface="+mn-ea"/>
          <a:cs typeface="+mn-cs"/>
        </a:defRPr>
      </a:lvl4pPr>
      <a:lvl5pPr marL="1370752" algn="l" defTabSz="685376" rtl="0" eaLnBrk="1" latinLnBrk="0" hangingPunct="1">
        <a:defRPr sz="1349" kern="1200">
          <a:solidFill>
            <a:schemeClr val="tx1"/>
          </a:solidFill>
          <a:latin typeface="+mn-lt"/>
          <a:ea typeface="+mn-ea"/>
          <a:cs typeface="+mn-cs"/>
        </a:defRPr>
      </a:lvl5pPr>
      <a:lvl6pPr marL="1713442" algn="l" defTabSz="685376" rtl="0" eaLnBrk="1" latinLnBrk="0" hangingPunct="1">
        <a:defRPr sz="1349" kern="1200">
          <a:solidFill>
            <a:schemeClr val="tx1"/>
          </a:solidFill>
          <a:latin typeface="+mn-lt"/>
          <a:ea typeface="+mn-ea"/>
          <a:cs typeface="+mn-cs"/>
        </a:defRPr>
      </a:lvl6pPr>
      <a:lvl7pPr marL="2056130" algn="l" defTabSz="685376" rtl="0" eaLnBrk="1" latinLnBrk="0" hangingPunct="1">
        <a:defRPr sz="1349" kern="1200">
          <a:solidFill>
            <a:schemeClr val="tx1"/>
          </a:solidFill>
          <a:latin typeface="+mn-lt"/>
          <a:ea typeface="+mn-ea"/>
          <a:cs typeface="+mn-cs"/>
        </a:defRPr>
      </a:lvl7pPr>
      <a:lvl8pPr marL="2398818" algn="l" defTabSz="685376" rtl="0" eaLnBrk="1" latinLnBrk="0" hangingPunct="1">
        <a:defRPr sz="1349" kern="1200">
          <a:solidFill>
            <a:schemeClr val="tx1"/>
          </a:solidFill>
          <a:latin typeface="+mn-lt"/>
          <a:ea typeface="+mn-ea"/>
          <a:cs typeface="+mn-cs"/>
        </a:defRPr>
      </a:lvl8pPr>
      <a:lvl9pPr marL="2741507" algn="l" defTabSz="685376" rtl="0" eaLnBrk="1" latinLnBrk="0" hangingPunct="1">
        <a:defRPr sz="134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7"/>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06872"/>
      </p:ext>
    </p:extLst>
  </p:cSld>
  <p:clrMap bg1="lt1" tx1="dk1" bg2="lt2" tx2="dk2" accent1="accent1" accent2="accent2" accent3="accent3" accent4="accent4" accent5="accent5" accent6="accent6" hlink="hlink" folHlink="folHlink"/>
  <p:sldLayoutIdLst>
    <p:sldLayoutId id="2147483664" r:id="rId1"/>
    <p:sldLayoutId id="2147483686" r:id="rId2"/>
    <p:sldLayoutId id="2147483687" r:id="rId3"/>
    <p:sldLayoutId id="2147483688" r:id="rId4"/>
    <p:sldLayoutId id="2147483772"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4"/>
              </a:rPr>
              <a:t>Data Management Policy</a:t>
            </a:r>
            <a:endParaRPr lang="en-US" sz="700" dirty="0">
              <a:solidFill>
                <a:srgbClr val="FF5800"/>
              </a:solidFill>
            </a:endParaRPr>
          </a:p>
        </p:txBody>
      </p:sp>
    </p:spTree>
    <p:extLst>
      <p:ext uri="{BB962C8B-B14F-4D97-AF65-F5344CB8AC3E}">
        <p14:creationId xmlns:p14="http://schemas.microsoft.com/office/powerpoint/2010/main" val="166127852"/>
      </p:ext>
    </p:extLst>
  </p:cSld>
  <p:clrMap bg1="lt1" tx1="dk1" bg2="lt2" tx2="dk2" accent1="accent1" accent2="accent2" accent3="accent3" accent4="accent4" accent5="accent5" accent6="accent6" hlink="hlink" folHlink="folHlink"/>
  <p:sldLayoutIdLst>
    <p:sldLayoutId id="2147483666" r:id="rId1"/>
    <p:sldLayoutId id="2147483690" r:id="rId2"/>
    <p:sldLayoutId id="2147483667" r:id="rId3"/>
    <p:sldLayoutId id="2147483668" r:id="rId4"/>
    <p:sldLayoutId id="2147483669" r:id="rId5"/>
    <p:sldLayoutId id="2147483670" r:id="rId6"/>
    <p:sldLayoutId id="2147483671" r:id="rId7"/>
    <p:sldLayoutId id="2147483672" r:id="rId8"/>
    <p:sldLayoutId id="2147483692" r:id="rId9"/>
    <p:sldLayoutId id="2147483693" r:id="rId10"/>
    <p:sldLayoutId id="2147483770" r:id="rId1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7058004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8875659" y="6272986"/>
            <a:ext cx="2415909" cy="200055"/>
          </a:xfrm>
          <a:prstGeom prst="rect">
            <a:avLst/>
          </a:prstGeom>
          <a:noFill/>
        </p:spPr>
        <p:txBody>
          <a:bodyPr wrap="square" rtlCol="0">
            <a:spAutoFit/>
          </a:bodyPr>
          <a:lstStyle/>
          <a:p>
            <a:pPr algn="r"/>
            <a:r>
              <a:rPr lang="en-US" sz="700" dirty="0">
                <a:solidFill>
                  <a:srgbClr val="FF5800"/>
                </a:solidFill>
              </a:rPr>
              <a:t>&lt;Restricted&gt;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53275650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73191939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6"/>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26" name="think-cell Slide" r:id="rId17" imgW="425" imgH="426" progId="TCLayout.ActiveDocument.1">
                  <p:embed/>
                </p:oleObj>
              </mc:Choice>
              <mc:Fallback>
                <p:oleObj name="think-cell Slide" r:id="rId17" imgW="425" imgH="426" progId="TCLayout.ActiveDocument.1">
                  <p:embed/>
                  <p:pic>
                    <p:nvPicPr>
                      <p:cNvPr id="6" name="Objekt 5" hidden="1"/>
                      <p:cNvPicPr/>
                      <p:nvPr/>
                    </p:nvPicPr>
                    <p:blipFill>
                      <a:blip r:embed="rId18"/>
                      <a:stretch>
                        <a:fillRect/>
                      </a:stretch>
                    </p:blipFill>
                    <p:spPr>
                      <a:xfrm>
                        <a:off x="1589" y="1590"/>
                        <a:ext cx="1588" cy="1587"/>
                      </a:xfrm>
                      <a:prstGeom prst="rect">
                        <a:avLst/>
                      </a:prstGeom>
                    </p:spPr>
                  </p:pic>
                </p:oleObj>
              </mc:Fallback>
            </mc:AlternateContent>
          </a:graphicData>
        </a:graphic>
      </p:graphicFrame>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625468" y="7"/>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defTabSz="914217">
              <a:defRPr/>
            </a:pPr>
            <a:fld id="{90CBDC3A-D49F-4631-A8C7-55D59B33E5FA}" type="slidenum">
              <a:rPr lang="en-US" smtClean="0">
                <a:solidFill>
                  <a:srgbClr val="666666"/>
                </a:solidFill>
                <a:ea typeface="Segoe UI Symbol"/>
                <a:sym typeface="Segoe UI Symbol"/>
              </a:rPr>
              <a:pPr defTabSz="914217">
                <a:defRPr/>
              </a:pPr>
              <a:t>‹#›</a:t>
            </a:fld>
            <a:endParaRPr lang="en-US" dirty="0">
              <a:solidFill>
                <a:srgbClr val="666666"/>
              </a:solidFill>
              <a:ea typeface="Segoe UI Symbol"/>
              <a:sym typeface="Segoe UI Symbol"/>
            </a:endParaRPr>
          </a:p>
        </p:txBody>
      </p:sp>
      <p:sp>
        <p:nvSpPr>
          <p:cNvPr id="4" name="Footer Placeholder 3"/>
          <p:cNvSpPr>
            <a:spLocks noGrp="1"/>
          </p:cNvSpPr>
          <p:nvPr>
            <p:ph type="ftr" sz="quarter" idx="3"/>
          </p:nvPr>
        </p:nvSpPr>
        <p:spPr>
          <a:xfrm flipH="1">
            <a:off x="625468"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pPr defTabSz="914217"/>
            <a:endParaRPr lang="en-US" dirty="0">
              <a:solidFill>
                <a:srgbClr val="666666"/>
              </a:solidFill>
              <a:ea typeface="Segoe UI Symbol"/>
              <a:sym typeface="Segoe UI Symbol"/>
            </a:endParaRPr>
          </a:p>
        </p:txBody>
      </p:sp>
    </p:spTree>
    <p:extLst>
      <p:ext uri="{BB962C8B-B14F-4D97-AF65-F5344CB8AC3E}">
        <p14:creationId xmlns:p14="http://schemas.microsoft.com/office/powerpoint/2010/main" val="22842330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24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49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74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99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89" indent="-182489"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083" indent="-266594"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225" indent="-176143"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165" indent="-27294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308" indent="-17614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087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12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372"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621"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499" rtl="0" eaLnBrk="1" latinLnBrk="0" hangingPunct="1">
        <a:defRPr sz="2400" kern="1200">
          <a:solidFill>
            <a:schemeClr val="tx1"/>
          </a:solidFill>
          <a:latin typeface="+mn-lt"/>
          <a:ea typeface="+mn-ea"/>
          <a:cs typeface="+mn-cs"/>
        </a:defRPr>
      </a:lvl1pPr>
      <a:lvl2pPr marL="609249" algn="l" defTabSz="1218499" rtl="0" eaLnBrk="1" latinLnBrk="0" hangingPunct="1">
        <a:defRPr sz="2400" kern="1200">
          <a:solidFill>
            <a:schemeClr val="tx1"/>
          </a:solidFill>
          <a:latin typeface="+mn-lt"/>
          <a:ea typeface="+mn-ea"/>
          <a:cs typeface="+mn-cs"/>
        </a:defRPr>
      </a:lvl2pPr>
      <a:lvl3pPr marL="1218499" algn="l" defTabSz="1218499" rtl="0" eaLnBrk="1" latinLnBrk="0" hangingPunct="1">
        <a:defRPr sz="2400" kern="1200">
          <a:solidFill>
            <a:schemeClr val="tx1"/>
          </a:solidFill>
          <a:latin typeface="+mn-lt"/>
          <a:ea typeface="+mn-ea"/>
          <a:cs typeface="+mn-cs"/>
        </a:defRPr>
      </a:lvl3pPr>
      <a:lvl4pPr marL="1827748" algn="l" defTabSz="1218499" rtl="0" eaLnBrk="1" latinLnBrk="0" hangingPunct="1">
        <a:defRPr sz="2400" kern="1200">
          <a:solidFill>
            <a:schemeClr val="tx1"/>
          </a:solidFill>
          <a:latin typeface="+mn-lt"/>
          <a:ea typeface="+mn-ea"/>
          <a:cs typeface="+mn-cs"/>
        </a:defRPr>
      </a:lvl4pPr>
      <a:lvl5pPr marL="2436998" algn="l" defTabSz="1218499" rtl="0" eaLnBrk="1" latinLnBrk="0" hangingPunct="1">
        <a:defRPr sz="2400" kern="1200">
          <a:solidFill>
            <a:schemeClr val="tx1"/>
          </a:solidFill>
          <a:latin typeface="+mn-lt"/>
          <a:ea typeface="+mn-ea"/>
          <a:cs typeface="+mn-cs"/>
        </a:defRPr>
      </a:lvl5pPr>
      <a:lvl6pPr marL="3046249" algn="l" defTabSz="1218499" rtl="0" eaLnBrk="1" latinLnBrk="0" hangingPunct="1">
        <a:defRPr sz="2400" kern="1200">
          <a:solidFill>
            <a:schemeClr val="tx1"/>
          </a:solidFill>
          <a:latin typeface="+mn-lt"/>
          <a:ea typeface="+mn-ea"/>
          <a:cs typeface="+mn-cs"/>
        </a:defRPr>
      </a:lvl6pPr>
      <a:lvl7pPr marL="3655498" algn="l" defTabSz="1218499" rtl="0" eaLnBrk="1" latinLnBrk="0" hangingPunct="1">
        <a:defRPr sz="2400" kern="1200">
          <a:solidFill>
            <a:schemeClr val="tx1"/>
          </a:solidFill>
          <a:latin typeface="+mn-lt"/>
          <a:ea typeface="+mn-ea"/>
          <a:cs typeface="+mn-cs"/>
        </a:defRPr>
      </a:lvl7pPr>
      <a:lvl8pPr marL="4264747" algn="l" defTabSz="1218499" rtl="0" eaLnBrk="1" latinLnBrk="0" hangingPunct="1">
        <a:defRPr sz="2400" kern="1200">
          <a:solidFill>
            <a:schemeClr val="tx1"/>
          </a:solidFill>
          <a:latin typeface="+mn-lt"/>
          <a:ea typeface="+mn-ea"/>
          <a:cs typeface="+mn-cs"/>
        </a:defRPr>
      </a:lvl8pPr>
      <a:lvl9pPr marL="4873997" algn="l" defTabSz="121849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8">
          <p15:clr>
            <a:srgbClr val="F26B43"/>
          </p15:clr>
        </p15:guide>
        <p15:guide id="2" pos="3951">
          <p15:clr>
            <a:srgbClr val="F26B43"/>
          </p15:clr>
        </p15:guide>
        <p15:guide id="3" pos="3725">
          <p15:clr>
            <a:srgbClr val="F26B43"/>
          </p15:clr>
        </p15:guide>
        <p15:guide id="4" pos="391">
          <p15:clr>
            <a:srgbClr val="F26B43"/>
          </p15:clr>
        </p15:guide>
        <p15:guide id="5" pos="7285">
          <p15:clr>
            <a:srgbClr val="F26B43"/>
          </p15:clr>
        </p15:guide>
        <p15:guide id="6" orient="horz" pos="640">
          <p15:clr>
            <a:srgbClr val="F26B43"/>
          </p15:clr>
        </p15:guide>
        <p15:guide id="7" orient="horz" pos="799">
          <p15:clr>
            <a:srgbClr val="F26B43"/>
          </p15:clr>
        </p15:guide>
        <p15:guide id="8" orient="horz" pos="4042">
          <p15:clr>
            <a:srgbClr val="F26B43"/>
          </p15:clr>
        </p15:guide>
        <p15:guide id="9" orient="horz" pos="102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427360855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22" r:id="rId4"/>
    <p:sldLayoutId id="2147483723" r:id="rId5"/>
    <p:sldLayoutId id="2147483724"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6"/>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6386" name="think-cell Slide" r:id="rId17" imgW="425" imgH="426" progId="TCLayout.ActiveDocument.1">
                  <p:embed/>
                </p:oleObj>
              </mc:Choice>
              <mc:Fallback>
                <p:oleObj name="think-cell Slide" r:id="rId17" imgW="425" imgH="426" progId="TCLayout.ActiveDocument.1">
                  <p:embed/>
                  <p:pic>
                    <p:nvPicPr>
                      <p:cNvPr id="6" name="Objekt 5" hidden="1"/>
                      <p:cNvPicPr/>
                      <p:nvPr/>
                    </p:nvPicPr>
                    <p:blipFill>
                      <a:blip r:embed="rId18"/>
                      <a:stretch>
                        <a:fillRect/>
                      </a:stretch>
                    </p:blipFill>
                    <p:spPr>
                      <a:xfrm>
                        <a:off x="1589" y="1590"/>
                        <a:ext cx="1588" cy="1587"/>
                      </a:xfrm>
                      <a:prstGeom prst="rect">
                        <a:avLst/>
                      </a:prstGeom>
                    </p:spPr>
                  </p:pic>
                </p:oleObj>
              </mc:Fallback>
            </mc:AlternateContent>
          </a:graphicData>
        </a:graphic>
      </p:graphicFrame>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625468" y="7"/>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defTabSz="914217">
              <a:defRPr/>
            </a:pPr>
            <a:fld id="{90CBDC3A-D49F-4631-A8C7-55D59B33E5FA}" type="slidenum">
              <a:rPr lang="en-US" smtClean="0">
                <a:solidFill>
                  <a:srgbClr val="666666"/>
                </a:solidFill>
                <a:ea typeface="Segoe UI Symbol"/>
                <a:sym typeface="Segoe UI Symbol"/>
              </a:rPr>
              <a:pPr defTabSz="914217">
                <a:defRPr/>
              </a:pPr>
              <a:t>‹#›</a:t>
            </a:fld>
            <a:endParaRPr lang="en-US" dirty="0">
              <a:solidFill>
                <a:srgbClr val="666666"/>
              </a:solidFill>
              <a:ea typeface="Segoe UI Symbol"/>
              <a:sym typeface="Segoe UI Symbol"/>
            </a:endParaRPr>
          </a:p>
        </p:txBody>
      </p:sp>
      <p:sp>
        <p:nvSpPr>
          <p:cNvPr id="4" name="Footer Placeholder 3"/>
          <p:cNvSpPr>
            <a:spLocks noGrp="1"/>
          </p:cNvSpPr>
          <p:nvPr>
            <p:ph type="ftr" sz="quarter" idx="3"/>
          </p:nvPr>
        </p:nvSpPr>
        <p:spPr>
          <a:xfrm flipH="1">
            <a:off x="625468"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pPr defTabSz="914217"/>
            <a:endParaRPr lang="en-US" dirty="0">
              <a:solidFill>
                <a:srgbClr val="666666"/>
              </a:solidFill>
              <a:ea typeface="Segoe UI Symbol"/>
              <a:sym typeface="Segoe UI Symbol"/>
            </a:endParaRPr>
          </a:p>
        </p:txBody>
      </p:sp>
    </p:spTree>
    <p:extLst>
      <p:ext uri="{BB962C8B-B14F-4D97-AF65-F5344CB8AC3E}">
        <p14:creationId xmlns:p14="http://schemas.microsoft.com/office/powerpoint/2010/main" val="47734690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hf hdr="0" ft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24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49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74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99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89" indent="-182489"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083" indent="-266594"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225" indent="-176143"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165" indent="-27294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308" indent="-17614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087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12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372"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621"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499" rtl="0" eaLnBrk="1" latinLnBrk="0" hangingPunct="1">
        <a:defRPr sz="2400" kern="1200">
          <a:solidFill>
            <a:schemeClr val="tx1"/>
          </a:solidFill>
          <a:latin typeface="+mn-lt"/>
          <a:ea typeface="+mn-ea"/>
          <a:cs typeface="+mn-cs"/>
        </a:defRPr>
      </a:lvl1pPr>
      <a:lvl2pPr marL="609249" algn="l" defTabSz="1218499" rtl="0" eaLnBrk="1" latinLnBrk="0" hangingPunct="1">
        <a:defRPr sz="2400" kern="1200">
          <a:solidFill>
            <a:schemeClr val="tx1"/>
          </a:solidFill>
          <a:latin typeface="+mn-lt"/>
          <a:ea typeface="+mn-ea"/>
          <a:cs typeface="+mn-cs"/>
        </a:defRPr>
      </a:lvl2pPr>
      <a:lvl3pPr marL="1218499" algn="l" defTabSz="1218499" rtl="0" eaLnBrk="1" latinLnBrk="0" hangingPunct="1">
        <a:defRPr sz="2400" kern="1200">
          <a:solidFill>
            <a:schemeClr val="tx1"/>
          </a:solidFill>
          <a:latin typeface="+mn-lt"/>
          <a:ea typeface="+mn-ea"/>
          <a:cs typeface="+mn-cs"/>
        </a:defRPr>
      </a:lvl3pPr>
      <a:lvl4pPr marL="1827748" algn="l" defTabSz="1218499" rtl="0" eaLnBrk="1" latinLnBrk="0" hangingPunct="1">
        <a:defRPr sz="2400" kern="1200">
          <a:solidFill>
            <a:schemeClr val="tx1"/>
          </a:solidFill>
          <a:latin typeface="+mn-lt"/>
          <a:ea typeface="+mn-ea"/>
          <a:cs typeface="+mn-cs"/>
        </a:defRPr>
      </a:lvl4pPr>
      <a:lvl5pPr marL="2436998" algn="l" defTabSz="1218499" rtl="0" eaLnBrk="1" latinLnBrk="0" hangingPunct="1">
        <a:defRPr sz="2400" kern="1200">
          <a:solidFill>
            <a:schemeClr val="tx1"/>
          </a:solidFill>
          <a:latin typeface="+mn-lt"/>
          <a:ea typeface="+mn-ea"/>
          <a:cs typeface="+mn-cs"/>
        </a:defRPr>
      </a:lvl5pPr>
      <a:lvl6pPr marL="3046249" algn="l" defTabSz="1218499" rtl="0" eaLnBrk="1" latinLnBrk="0" hangingPunct="1">
        <a:defRPr sz="2400" kern="1200">
          <a:solidFill>
            <a:schemeClr val="tx1"/>
          </a:solidFill>
          <a:latin typeface="+mn-lt"/>
          <a:ea typeface="+mn-ea"/>
          <a:cs typeface="+mn-cs"/>
        </a:defRPr>
      </a:lvl6pPr>
      <a:lvl7pPr marL="3655498" algn="l" defTabSz="1218499" rtl="0" eaLnBrk="1" latinLnBrk="0" hangingPunct="1">
        <a:defRPr sz="2400" kern="1200">
          <a:solidFill>
            <a:schemeClr val="tx1"/>
          </a:solidFill>
          <a:latin typeface="+mn-lt"/>
          <a:ea typeface="+mn-ea"/>
          <a:cs typeface="+mn-cs"/>
        </a:defRPr>
      </a:lvl7pPr>
      <a:lvl8pPr marL="4264747" algn="l" defTabSz="1218499" rtl="0" eaLnBrk="1" latinLnBrk="0" hangingPunct="1">
        <a:defRPr sz="2400" kern="1200">
          <a:solidFill>
            <a:schemeClr val="tx1"/>
          </a:solidFill>
          <a:latin typeface="+mn-lt"/>
          <a:ea typeface="+mn-ea"/>
          <a:cs typeface="+mn-cs"/>
        </a:defRPr>
      </a:lvl8pPr>
      <a:lvl9pPr marL="4873997" algn="l" defTabSz="121849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8">
          <p15:clr>
            <a:srgbClr val="F26B43"/>
          </p15:clr>
        </p15:guide>
        <p15:guide id="2" pos="3951">
          <p15:clr>
            <a:srgbClr val="F26B43"/>
          </p15:clr>
        </p15:guide>
        <p15:guide id="3" pos="3725">
          <p15:clr>
            <a:srgbClr val="F26B43"/>
          </p15:clr>
        </p15:guide>
        <p15:guide id="4" pos="391">
          <p15:clr>
            <a:srgbClr val="F26B43"/>
          </p15:clr>
        </p15:guide>
        <p15:guide id="5" pos="7285">
          <p15:clr>
            <a:srgbClr val="F26B43"/>
          </p15:clr>
        </p15:guide>
        <p15:guide id="6" orient="horz" pos="640">
          <p15:clr>
            <a:srgbClr val="F26B43"/>
          </p15:clr>
        </p15:guide>
        <p15:guide id="7" orient="horz" pos="799">
          <p15:clr>
            <a:srgbClr val="F26B43"/>
          </p15:clr>
        </p15:guide>
        <p15:guide id="8" orient="horz" pos="4042">
          <p15:clr>
            <a:srgbClr val="F26B43"/>
          </p15:clr>
        </p15:guide>
        <p15:guide id="9" orient="horz" pos="102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vmlDrawing" Target="../drawings/vmlDrawing31.vml"/><Relationship Id="rId6" Type="http://schemas.openxmlformats.org/officeDocument/2006/relationships/image" Target="../media/image54.emf"/><Relationship Id="rId5" Type="http://schemas.openxmlformats.org/officeDocument/2006/relationships/oleObject" Target="../embeddings/oleObject31.bin"/><Relationship Id="rId4"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2.xml"/><Relationship Id="rId7" Type="http://schemas.openxmlformats.org/officeDocument/2006/relationships/slideLayout" Target="../slideLayouts/slideLayout1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vmlDrawing" Target="../drawings/vmlDrawing32.vml"/><Relationship Id="rId5" Type="http://schemas.openxmlformats.org/officeDocument/2006/relationships/image" Target="../media/image65.wmf"/><Relationship Id="rId4" Type="http://schemas.openxmlformats.org/officeDocument/2006/relationships/oleObject" Target="../embeddings/oleObject32.bin"/></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5.emf"/></Relationships>
</file>

<file path=ppt/slides/_rels/slide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0.emf"/><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Advanced Analytics Bootcamp</a:t>
            </a:r>
          </a:p>
          <a:p>
            <a:r>
              <a:rPr lang="en-US" sz="2800" dirty="0">
                <a:latin typeface="Calibri" panose="020F0502020204030204" pitchFamily="34" charset="0"/>
              </a:rPr>
              <a:t>Module 5: Clustering</a:t>
            </a:r>
            <a:br>
              <a:rPr lang="en-US" sz="2800" dirty="0">
                <a:latin typeface="Calibri" panose="020F0502020204030204" pitchFamily="34" charset="0"/>
              </a:rPr>
            </a:br>
            <a:r>
              <a:rPr lang="en-US" sz="2800" dirty="0">
                <a:latin typeface="Calibri" panose="020F0502020204030204" pitchFamily="34" charset="0"/>
              </a:rPr>
              <a:t>Learning &amp; Development</a:t>
            </a:r>
            <a:endParaRPr lang="en-US" sz="2800" dirty="0"/>
          </a:p>
        </p:txBody>
      </p:sp>
    </p:spTree>
    <p:extLst>
      <p:ext uri="{BB962C8B-B14F-4D97-AF65-F5344CB8AC3E}">
        <p14:creationId xmlns:p14="http://schemas.microsoft.com/office/powerpoint/2010/main" val="18624005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Cluster analysis as a method for segmentation</a:t>
            </a:r>
            <a:endParaRPr lang="en-GB" dirty="0">
              <a:latin typeface="Segoe UI Light" panose="020B0502040204020203" pitchFamily="34" charset="0"/>
              <a:cs typeface="Segoe UI Light" panose="020B0502040204020203" pitchFamily="34" charset="0"/>
            </a:endParaRPr>
          </a:p>
        </p:txBody>
      </p:sp>
      <p:sp>
        <p:nvSpPr>
          <p:cNvPr id="3" name="Round Same Side Corner Rectangle 2"/>
          <p:cNvSpPr/>
          <p:nvPr/>
        </p:nvSpPr>
        <p:spPr bwMode="auto">
          <a:xfrm>
            <a:off x="1628920" y="998515"/>
            <a:ext cx="3554370" cy="390548"/>
          </a:xfrm>
          <a:prstGeom prst="round2SameRect">
            <a:avLst/>
          </a:prstGeom>
          <a:solidFill>
            <a:schemeClr val="tx2"/>
          </a:solidFill>
          <a:ln w="9525" cap="flat" cmpd="sng" algn="ctr">
            <a:solidFill>
              <a:schemeClr val="tx2"/>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GB" altLang="ja-JP" dirty="0">
                <a:solidFill>
                  <a:srgbClr val="FFFFFF"/>
                </a:solidFill>
                <a:ea typeface="ＭＳ Ｐゴシック" pitchFamily="34" charset="-128"/>
                <a:cs typeface="Arial" charset="0"/>
              </a:rPr>
              <a:t>Segmentation</a:t>
            </a:r>
          </a:p>
        </p:txBody>
      </p:sp>
      <p:sp>
        <p:nvSpPr>
          <p:cNvPr id="4" name="Round Same Side Corner Rectangle 3"/>
          <p:cNvSpPr/>
          <p:nvPr/>
        </p:nvSpPr>
        <p:spPr bwMode="auto">
          <a:xfrm>
            <a:off x="6593917" y="1070606"/>
            <a:ext cx="3554783" cy="390548"/>
          </a:xfrm>
          <a:prstGeom prst="round2SameRect">
            <a:avLst/>
          </a:prstGeom>
          <a:solidFill>
            <a:schemeClr val="tx2"/>
          </a:solidFill>
          <a:ln w="9525" cap="flat" cmpd="sng" algn="ctr">
            <a:solidFill>
              <a:schemeClr val="tx2"/>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GB" altLang="ja-JP" dirty="0">
                <a:solidFill>
                  <a:srgbClr val="FFFFFF"/>
                </a:solidFill>
                <a:ea typeface="ＭＳ Ｐゴシック" pitchFamily="34" charset="-128"/>
                <a:cs typeface="Arial" charset="0"/>
              </a:rPr>
              <a:t>Cluster Analysis</a:t>
            </a:r>
          </a:p>
        </p:txBody>
      </p:sp>
      <p:sp>
        <p:nvSpPr>
          <p:cNvPr id="5" name="Rectangle 13"/>
          <p:cNvSpPr>
            <a:spLocks noChangeArrowheads="1"/>
          </p:cNvSpPr>
          <p:nvPr/>
        </p:nvSpPr>
        <p:spPr bwMode="gray">
          <a:xfrm>
            <a:off x="1628920" y="1389063"/>
            <a:ext cx="3554370" cy="4835899"/>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In general segmentation </a:t>
            </a:r>
            <a:r>
              <a:rPr lang="en-US" sz="1400" b="1" dirty="0">
                <a:solidFill>
                  <a:srgbClr val="505150"/>
                </a:solidFill>
                <a:ea typeface="ＭＳ Ｐゴシック" charset="-128"/>
                <a:cs typeface="Arial"/>
              </a:rPr>
              <a:t>groups objects based on their characteristics</a:t>
            </a:r>
          </a:p>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Objects can be individuals, firms, countries, products, behaviors, etc., but mostly customers</a:t>
            </a:r>
          </a:p>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Objects are grouped into segments such that </a:t>
            </a:r>
            <a:r>
              <a:rPr lang="en-US" sz="1400" b="1" dirty="0">
                <a:solidFill>
                  <a:srgbClr val="505150"/>
                </a:solidFill>
                <a:ea typeface="ＭＳ Ｐゴシック" charset="-128"/>
                <a:cs typeface="Arial"/>
              </a:rPr>
              <a:t>objects in the same segment are as similar to each other as possible, and each segment is as different from each other as possible</a:t>
            </a:r>
          </a:p>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Segment variables are divided into two groups:</a:t>
            </a:r>
          </a:p>
          <a:p>
            <a:pPr marL="460903" lvl="1" indent="-280035" defTabSz="896112" eaLnBrk="0" hangingPunct="0">
              <a:spcAft>
                <a:spcPts val="400"/>
              </a:spcAft>
              <a:buClr>
                <a:srgbClr val="FF5800"/>
              </a:buClr>
              <a:buSzPct val="80000"/>
              <a:buFont typeface="Wingdings" panose="05000000000000000000" pitchFamily="2" charset="2"/>
              <a:buChar char="§"/>
              <a:defRPr/>
            </a:pPr>
            <a:r>
              <a:rPr lang="en-US" sz="1400" b="1" dirty="0">
                <a:solidFill>
                  <a:srgbClr val="505150"/>
                </a:solidFill>
                <a:ea typeface="ＭＳ Ｐゴシック" charset="-128"/>
                <a:cs typeface="Arial"/>
              </a:rPr>
              <a:t>Bases</a:t>
            </a:r>
            <a:r>
              <a:rPr lang="en-US" sz="1400" dirty="0">
                <a:solidFill>
                  <a:srgbClr val="505150"/>
                </a:solidFill>
                <a:ea typeface="ＭＳ Ｐゴシック" charset="-128"/>
                <a:cs typeface="Arial"/>
              </a:rPr>
              <a:t> – characteristics that are used in deriving segments</a:t>
            </a:r>
          </a:p>
          <a:p>
            <a:pPr marL="460903" lvl="1" indent="-280035" defTabSz="896112" eaLnBrk="0" hangingPunct="0">
              <a:spcAft>
                <a:spcPts val="400"/>
              </a:spcAft>
              <a:buClr>
                <a:srgbClr val="FF5800"/>
              </a:buClr>
              <a:buSzPct val="80000"/>
              <a:buFont typeface="Wingdings" panose="05000000000000000000" pitchFamily="2" charset="2"/>
              <a:buChar char="§"/>
              <a:defRPr/>
            </a:pPr>
            <a:r>
              <a:rPr lang="en-US" sz="1400" b="1" dirty="0">
                <a:solidFill>
                  <a:srgbClr val="505150"/>
                </a:solidFill>
                <a:ea typeface="ＭＳ Ｐゴシック" charset="-128"/>
                <a:cs typeface="Arial"/>
              </a:rPr>
              <a:t>Descriptors</a:t>
            </a:r>
            <a:r>
              <a:rPr lang="en-US" sz="1400" dirty="0">
                <a:solidFill>
                  <a:srgbClr val="505150"/>
                </a:solidFill>
                <a:ea typeface="ＭＳ Ｐゴシック" charset="-128"/>
                <a:cs typeface="Arial"/>
              </a:rPr>
              <a:t> – characteristics that are not used directly in segmentation, but used to profile segments after these are developed using bases </a:t>
            </a:r>
          </a:p>
        </p:txBody>
      </p:sp>
      <p:sp>
        <p:nvSpPr>
          <p:cNvPr id="6" name="Rectangle 13"/>
          <p:cNvSpPr>
            <a:spLocks noChangeArrowheads="1"/>
          </p:cNvSpPr>
          <p:nvPr/>
        </p:nvSpPr>
        <p:spPr bwMode="gray">
          <a:xfrm>
            <a:off x="6593917" y="1458077"/>
            <a:ext cx="3554783" cy="4766884"/>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Cluster analysis is the </a:t>
            </a:r>
            <a:r>
              <a:rPr lang="en-US" sz="1400" b="1" dirty="0">
                <a:solidFill>
                  <a:srgbClr val="505150"/>
                </a:solidFill>
                <a:ea typeface="ＭＳ Ｐゴシック" charset="-128"/>
                <a:cs typeface="Arial"/>
              </a:rPr>
              <a:t>generic name for a wide variety of procedures </a:t>
            </a:r>
            <a:r>
              <a:rPr lang="en-US" sz="1400" dirty="0">
                <a:solidFill>
                  <a:srgbClr val="505150"/>
                </a:solidFill>
                <a:ea typeface="ＭＳ Ｐゴシック" charset="-128"/>
                <a:cs typeface="Arial"/>
              </a:rPr>
              <a:t>that can be used to create a classification of objects</a:t>
            </a:r>
          </a:p>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The essence of all clustering approaches is the </a:t>
            </a:r>
            <a:r>
              <a:rPr lang="en-US" sz="1400" b="1" dirty="0">
                <a:solidFill>
                  <a:srgbClr val="505150"/>
                </a:solidFill>
                <a:ea typeface="ＭＳ Ｐゴシック" charset="-128"/>
                <a:cs typeface="Arial"/>
              </a:rPr>
              <a:t>classification of data by “natural” grouping of the data </a:t>
            </a:r>
            <a:r>
              <a:rPr lang="en-US" sz="1400" dirty="0">
                <a:solidFill>
                  <a:srgbClr val="505150"/>
                </a:solidFill>
                <a:ea typeface="ＭＳ Ｐゴシック" charset="-128"/>
                <a:cs typeface="Arial"/>
              </a:rPr>
              <a:t>themselves</a:t>
            </a:r>
          </a:p>
          <a:p>
            <a:pPr marL="280035" lvl="1" indent="-280035" defTabSz="896112" eaLnBrk="0" hangingPunct="0">
              <a:spcAft>
                <a:spcPts val="4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Good clustering algorithms </a:t>
            </a:r>
            <a:r>
              <a:rPr lang="en-US" sz="1400" b="1" dirty="0">
                <a:solidFill>
                  <a:srgbClr val="505150"/>
                </a:solidFill>
                <a:ea typeface="ＭＳ Ｐゴシック" charset="-128"/>
                <a:cs typeface="Arial"/>
              </a:rPr>
              <a:t>maximize inter-cluster </a:t>
            </a:r>
            <a:r>
              <a:rPr lang="en-US" sz="1400" dirty="0">
                <a:solidFill>
                  <a:srgbClr val="505150"/>
                </a:solidFill>
                <a:ea typeface="ＭＳ Ｐゴシック" charset="-128"/>
                <a:cs typeface="Arial"/>
              </a:rPr>
              <a:t>dissimilarity </a:t>
            </a:r>
            <a:r>
              <a:rPr lang="en-US" sz="1400" b="1" dirty="0">
                <a:solidFill>
                  <a:srgbClr val="505150"/>
                </a:solidFill>
                <a:ea typeface="ＭＳ Ｐゴシック" charset="-128"/>
                <a:cs typeface="Arial"/>
              </a:rPr>
              <a:t>and intra-cluster similarity</a:t>
            </a:r>
          </a:p>
        </p:txBody>
      </p:sp>
      <p:pic>
        <p:nvPicPr>
          <p:cNvPr id="8" name="Picture 7" descr="Cluster Fig 8.5.jpg"/>
          <p:cNvPicPr>
            <a:picLocks noChangeAspect="1"/>
          </p:cNvPicPr>
          <p:nvPr/>
        </p:nvPicPr>
        <p:blipFill>
          <a:blip r:embed="rId2" cstate="print"/>
          <a:srcRect l="13759" t="19400" r="24969" b="28621"/>
          <a:stretch>
            <a:fillRect/>
          </a:stretch>
        </p:blipFill>
        <p:spPr>
          <a:xfrm>
            <a:off x="8382000" y="3937863"/>
            <a:ext cx="1692412" cy="1400266"/>
          </a:xfrm>
          <a:prstGeom prst="rect">
            <a:avLst/>
          </a:prstGeom>
        </p:spPr>
      </p:pic>
      <p:grpSp>
        <p:nvGrpSpPr>
          <p:cNvPr id="9" name="Group 71"/>
          <p:cNvGrpSpPr/>
          <p:nvPr/>
        </p:nvGrpSpPr>
        <p:grpSpPr>
          <a:xfrm>
            <a:off x="7119124" y="5351680"/>
            <a:ext cx="2715016" cy="409468"/>
            <a:chOff x="702790" y="5488996"/>
            <a:chExt cx="2942937" cy="409701"/>
          </a:xfrm>
          <a:noFill/>
        </p:grpSpPr>
        <p:pic>
          <p:nvPicPr>
            <p:cNvPr id="10" name="Picture 9" descr="Cluster Fig 8.5.jpg"/>
            <p:cNvPicPr>
              <a:picLocks noChangeAspect="1"/>
            </p:cNvPicPr>
            <p:nvPr/>
          </p:nvPicPr>
          <p:blipFill>
            <a:blip r:embed="rId2" cstate="print"/>
            <a:srcRect l="13759" t="8976" r="75732" b="80600"/>
            <a:stretch>
              <a:fillRect/>
            </a:stretch>
          </p:blipFill>
          <p:spPr>
            <a:xfrm>
              <a:off x="702790" y="5488996"/>
              <a:ext cx="453508" cy="404974"/>
            </a:xfrm>
            <a:prstGeom prst="rect">
              <a:avLst/>
            </a:prstGeom>
            <a:grpFill/>
          </p:spPr>
        </p:pic>
        <p:sp>
          <p:nvSpPr>
            <p:cNvPr id="11" name="TextBox 10"/>
            <p:cNvSpPr txBox="1"/>
            <p:nvPr/>
          </p:nvSpPr>
          <p:spPr>
            <a:xfrm>
              <a:off x="1031643" y="5509960"/>
              <a:ext cx="2614084" cy="230963"/>
            </a:xfrm>
            <a:prstGeom prst="rect">
              <a:avLst/>
            </a:prstGeom>
            <a:grpFill/>
          </p:spPr>
          <p:txBody>
            <a:bodyPr wrap="square" rtlCol="0">
              <a:spAutoFit/>
            </a:bodyPr>
            <a:lstStyle/>
            <a:p>
              <a:pPr defTabSz="896112"/>
              <a:r>
                <a:rPr lang="en-US" sz="900" dirty="0">
                  <a:solidFill>
                    <a:srgbClr val="505150"/>
                  </a:solidFill>
                  <a:cs typeface="Segoe UI Light" panose="020B0502040204020203" pitchFamily="34" charset="0"/>
                </a:rPr>
                <a:t>Maximise between-segment variation</a:t>
              </a:r>
            </a:p>
          </p:txBody>
        </p:sp>
        <p:sp>
          <p:nvSpPr>
            <p:cNvPr id="12" name="TextBox 11"/>
            <p:cNvSpPr txBox="1"/>
            <p:nvPr/>
          </p:nvSpPr>
          <p:spPr>
            <a:xfrm>
              <a:off x="1031643" y="5667734"/>
              <a:ext cx="2614084" cy="230963"/>
            </a:xfrm>
            <a:prstGeom prst="rect">
              <a:avLst/>
            </a:prstGeom>
            <a:grpFill/>
          </p:spPr>
          <p:txBody>
            <a:bodyPr wrap="square" rtlCol="0">
              <a:spAutoFit/>
            </a:bodyPr>
            <a:lstStyle/>
            <a:p>
              <a:pPr defTabSz="896112"/>
              <a:r>
                <a:rPr lang="en-US" sz="900" dirty="0">
                  <a:solidFill>
                    <a:srgbClr val="505150"/>
                  </a:solidFill>
                  <a:cs typeface="Segoe UI Light" panose="020B0502040204020203" pitchFamily="34" charset="0"/>
                </a:rPr>
                <a:t>Minimise within-segment variation</a:t>
              </a:r>
            </a:p>
          </p:txBody>
        </p:sp>
      </p:grpSp>
      <p:sp>
        <p:nvSpPr>
          <p:cNvPr id="7" name="Freeform 7"/>
          <p:cNvSpPr>
            <a:spLocks/>
          </p:cNvSpPr>
          <p:nvPr/>
        </p:nvSpPr>
        <p:spPr bwMode="auto">
          <a:xfrm rot="10800000" flipH="1">
            <a:off x="6015653" y="1708691"/>
            <a:ext cx="367894" cy="4009930"/>
          </a:xfrm>
          <a:custGeom>
            <a:avLst/>
            <a:gdLst>
              <a:gd name="T0" fmla="*/ 0 w 241"/>
              <a:gd name="T1" fmla="*/ 0 h 1441"/>
              <a:gd name="T2" fmla="*/ 0 w 241"/>
              <a:gd name="T3" fmla="*/ 2147483647 h 1441"/>
              <a:gd name="T4" fmla="*/ 2147483647 w 241"/>
              <a:gd name="T5" fmla="*/ 2147483647 h 1441"/>
              <a:gd name="T6" fmla="*/ 0 w 241"/>
              <a:gd name="T7" fmla="*/ 0 h 1441"/>
              <a:gd name="T8" fmla="*/ 0 60000 65536"/>
              <a:gd name="T9" fmla="*/ 0 60000 65536"/>
              <a:gd name="T10" fmla="*/ 0 60000 65536"/>
              <a:gd name="T11" fmla="*/ 0 60000 65536"/>
              <a:gd name="T12" fmla="*/ 0 w 241"/>
              <a:gd name="T13" fmla="*/ 0 h 1441"/>
              <a:gd name="T14" fmla="*/ 241 w 241"/>
              <a:gd name="T15" fmla="*/ 1441 h 1441"/>
            </a:gdLst>
            <a:ahLst/>
            <a:cxnLst>
              <a:cxn ang="T8">
                <a:pos x="T0" y="T1"/>
              </a:cxn>
              <a:cxn ang="T9">
                <a:pos x="T2" y="T3"/>
              </a:cxn>
              <a:cxn ang="T10">
                <a:pos x="T4" y="T5"/>
              </a:cxn>
              <a:cxn ang="T11">
                <a:pos x="T6" y="T7"/>
              </a:cxn>
            </a:cxnLst>
            <a:rect l="T12" t="T13" r="T14" b="T15"/>
            <a:pathLst>
              <a:path w="241" h="1441">
                <a:moveTo>
                  <a:pt x="0" y="0"/>
                </a:moveTo>
                <a:lnTo>
                  <a:pt x="0" y="1440"/>
                </a:lnTo>
                <a:lnTo>
                  <a:pt x="240" y="720"/>
                </a:lnTo>
                <a:lnTo>
                  <a:pt x="0" y="0"/>
                </a:lnTo>
              </a:path>
            </a:pathLst>
          </a:custGeom>
          <a:solidFill>
            <a:srgbClr val="F26531">
              <a:lumMod val="75000"/>
            </a:srgbClr>
          </a:solidFill>
          <a:ln w="19050" cap="flat" cmpd="sng" algn="ctr">
            <a:noFill/>
            <a:prstDash val="solid"/>
            <a:round/>
            <a:headEnd type="none" w="med" len="med"/>
            <a:tailEnd type="none" w="med" len="med"/>
          </a:ln>
          <a:effectLst/>
        </p:spPr>
        <p:txBody>
          <a:bodyPr wrap="none" anchor="ctr"/>
          <a:lstStyle/>
          <a:p>
            <a:pPr algn="ctr" defTabSz="896112" eaLnBrk="0" hangingPunct="0">
              <a:lnSpc>
                <a:spcPct val="85000"/>
              </a:lnSpc>
              <a:defRPr/>
            </a:pPr>
            <a:endParaRPr lang="en-GB" sz="1100" kern="0" dirty="0">
              <a:solidFill>
                <a:sysClr val="windowText" lastClr="000000"/>
              </a:solidFill>
              <a:ea typeface="ＭＳ Ｐゴシック" pitchFamily="34" charset="-128"/>
              <a:cs typeface="Arial" charset="0"/>
            </a:endParaRPr>
          </a:p>
        </p:txBody>
      </p:sp>
      <p:sp>
        <p:nvSpPr>
          <p:cNvPr id="13" name="Freeform 7"/>
          <p:cNvSpPr>
            <a:spLocks/>
          </p:cNvSpPr>
          <p:nvPr/>
        </p:nvSpPr>
        <p:spPr bwMode="auto">
          <a:xfrm rot="10800000" flipV="1">
            <a:off x="5590864" y="1708691"/>
            <a:ext cx="369552" cy="4009930"/>
          </a:xfrm>
          <a:custGeom>
            <a:avLst/>
            <a:gdLst>
              <a:gd name="T0" fmla="*/ 0 w 241"/>
              <a:gd name="T1" fmla="*/ 0 h 1441"/>
              <a:gd name="T2" fmla="*/ 0 w 241"/>
              <a:gd name="T3" fmla="*/ 2147483647 h 1441"/>
              <a:gd name="T4" fmla="*/ 2147483647 w 241"/>
              <a:gd name="T5" fmla="*/ 2147483647 h 1441"/>
              <a:gd name="T6" fmla="*/ 0 w 241"/>
              <a:gd name="T7" fmla="*/ 0 h 1441"/>
              <a:gd name="T8" fmla="*/ 0 60000 65536"/>
              <a:gd name="T9" fmla="*/ 0 60000 65536"/>
              <a:gd name="T10" fmla="*/ 0 60000 65536"/>
              <a:gd name="T11" fmla="*/ 0 60000 65536"/>
              <a:gd name="T12" fmla="*/ 0 w 241"/>
              <a:gd name="T13" fmla="*/ 0 h 1441"/>
              <a:gd name="T14" fmla="*/ 241 w 241"/>
              <a:gd name="T15" fmla="*/ 1441 h 1441"/>
            </a:gdLst>
            <a:ahLst/>
            <a:cxnLst>
              <a:cxn ang="T8">
                <a:pos x="T0" y="T1"/>
              </a:cxn>
              <a:cxn ang="T9">
                <a:pos x="T2" y="T3"/>
              </a:cxn>
              <a:cxn ang="T10">
                <a:pos x="T4" y="T5"/>
              </a:cxn>
              <a:cxn ang="T11">
                <a:pos x="T6" y="T7"/>
              </a:cxn>
            </a:cxnLst>
            <a:rect l="T12" t="T13" r="T14" b="T15"/>
            <a:pathLst>
              <a:path w="241" h="1441">
                <a:moveTo>
                  <a:pt x="0" y="0"/>
                </a:moveTo>
                <a:lnTo>
                  <a:pt x="0" y="1440"/>
                </a:lnTo>
                <a:lnTo>
                  <a:pt x="240" y="720"/>
                </a:lnTo>
                <a:lnTo>
                  <a:pt x="0" y="0"/>
                </a:lnTo>
              </a:path>
            </a:pathLst>
          </a:custGeom>
          <a:solidFill>
            <a:srgbClr val="F26531">
              <a:lumMod val="75000"/>
            </a:srgbClr>
          </a:solidFill>
          <a:ln w="19050" cap="flat" cmpd="sng" algn="ctr">
            <a:noFill/>
            <a:prstDash val="solid"/>
            <a:round/>
            <a:headEnd type="none" w="med" len="med"/>
            <a:tailEnd type="none" w="med" len="med"/>
          </a:ln>
          <a:effectLst/>
        </p:spPr>
        <p:txBody>
          <a:bodyPr wrap="none" anchor="ctr"/>
          <a:lstStyle/>
          <a:p>
            <a:pPr algn="ctr" defTabSz="896112" eaLnBrk="0" hangingPunct="0">
              <a:lnSpc>
                <a:spcPct val="85000"/>
              </a:lnSpc>
              <a:defRPr/>
            </a:pPr>
            <a:endParaRPr lang="en-GB" sz="1100" kern="0" dirty="0">
              <a:solidFill>
                <a:sysClr val="windowText" lastClr="000000"/>
              </a:solidFill>
              <a:ea typeface="ＭＳ Ｐゴシック" pitchFamily="34" charset="-128"/>
              <a:cs typeface="Arial" charset="0"/>
            </a:endParaRPr>
          </a:p>
        </p:txBody>
      </p:sp>
      <p:sp>
        <p:nvSpPr>
          <p:cNvPr id="14" name="Slide Number Placeholder 13"/>
          <p:cNvSpPr>
            <a:spLocks noGrp="1"/>
          </p:cNvSpPr>
          <p:nvPr>
            <p:ph type="sldNum" sz="quarter" idx="12"/>
          </p:nvPr>
        </p:nvSpPr>
        <p:spPr/>
        <p:txBody>
          <a:bodyPr/>
          <a:lstStyle/>
          <a:p>
            <a:fld id="{3847DB54-D037-B84F-B6F1-2E8DA40D09AD}" type="slidenum">
              <a:rPr lang="en-US" smtClean="0"/>
              <a:pPr/>
              <a:t>10</a:t>
            </a:fld>
            <a:endParaRPr lang="en-US"/>
          </a:p>
        </p:txBody>
      </p:sp>
    </p:spTree>
    <p:extLst>
      <p:ext uri="{BB962C8B-B14F-4D97-AF65-F5344CB8AC3E}">
        <p14:creationId xmlns:p14="http://schemas.microsoft.com/office/powerpoint/2010/main" val="34397952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11</a:t>
            </a:fld>
            <a:endParaRPr lang="en-US"/>
          </a:p>
        </p:txBody>
      </p:sp>
      <p:sp>
        <p:nvSpPr>
          <p:cNvPr id="6" name="TextBox 5"/>
          <p:cNvSpPr txBox="1"/>
          <p:nvPr/>
        </p:nvSpPr>
        <p:spPr>
          <a:xfrm>
            <a:off x="2301766" y="2756891"/>
            <a:ext cx="6327653" cy="769441"/>
          </a:xfrm>
          <a:prstGeom prst="rect">
            <a:avLst/>
          </a:prstGeom>
          <a:noFill/>
        </p:spPr>
        <p:txBody>
          <a:bodyPr wrap="square" rtlCol="0">
            <a:spAutoFit/>
          </a:bodyPr>
          <a:lstStyle/>
          <a:p>
            <a:pPr defTabSz="455509"/>
            <a:r>
              <a:rPr lang="nl-NL" sz="4400" dirty="0">
                <a:solidFill>
                  <a:srgbClr val="FFFFFF"/>
                </a:solidFill>
                <a:cs typeface="Segoe UI Light" panose="020B0502040204020203" pitchFamily="34" charset="0"/>
              </a:rPr>
              <a:t>K-means Clustering</a:t>
            </a:r>
            <a:endParaRPr lang="en-US" sz="44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114379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(1) </a:t>
            </a:r>
            <a:endParaRPr lang="en-GB" dirty="0">
              <a:latin typeface="Segoe UI Light" panose="020B0502040204020203" pitchFamily="34" charset="0"/>
              <a:cs typeface="Segoe UI Light" panose="020B0502040204020203" pitchFamily="34" charset="0"/>
            </a:endParaRPr>
          </a:p>
        </p:txBody>
      </p:sp>
      <p:sp>
        <p:nvSpPr>
          <p:cNvPr id="3" name="Round Same Side Corner Rectangle 2"/>
          <p:cNvSpPr/>
          <p:nvPr/>
        </p:nvSpPr>
        <p:spPr bwMode="auto">
          <a:xfrm>
            <a:off x="1795544" y="1097644"/>
            <a:ext cx="3554370" cy="390548"/>
          </a:xfrm>
          <a:prstGeom prst="round2SameRect">
            <a:avLst/>
          </a:prstGeom>
          <a:solidFill>
            <a:schemeClr val="tx2"/>
          </a:solidFill>
          <a:ln w="9525" cap="flat" cmpd="sng" algn="ctr">
            <a:solidFill>
              <a:schemeClr val="tx2"/>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GB" altLang="ja-JP" b="1" dirty="0">
                <a:solidFill>
                  <a:srgbClr val="FFFFFF"/>
                </a:solidFill>
                <a:latin typeface="Segoe UI Light" panose="020B0502040204020203" pitchFamily="34" charset="0"/>
                <a:ea typeface="ＭＳ Ｐゴシック" pitchFamily="34" charset="-128"/>
                <a:cs typeface="Segoe UI Light" panose="020B0502040204020203" pitchFamily="34" charset="0"/>
              </a:rPr>
              <a:t>K-Means Algorithm</a:t>
            </a:r>
          </a:p>
        </p:txBody>
      </p:sp>
      <p:sp>
        <p:nvSpPr>
          <p:cNvPr id="4" name="Rectangle 13"/>
          <p:cNvSpPr>
            <a:spLocks noChangeArrowheads="1"/>
          </p:cNvSpPr>
          <p:nvPr/>
        </p:nvSpPr>
        <p:spPr bwMode="gray">
          <a:xfrm>
            <a:off x="1773421" y="1471957"/>
            <a:ext cx="3554370" cy="4518643"/>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180867" lvl="1" indent="-180867" defTabSz="896112" eaLnBrk="0" hangingPunct="0">
              <a:spcAft>
                <a:spcPts val="200"/>
              </a:spcAft>
              <a:buClr>
                <a:srgbClr val="FF5800"/>
              </a:buClr>
              <a:buSzPct val="110000"/>
              <a:buFont typeface="Arial" charset="0"/>
              <a:buChar char="•"/>
              <a:defRPr/>
            </a:pPr>
            <a:r>
              <a:rPr lang="en-US" sz="1400" dirty="0">
                <a:solidFill>
                  <a:srgbClr val="505150"/>
                </a:solidFill>
                <a:latin typeface="Segoe UI Light" panose="020B0502040204020203" pitchFamily="34" charset="0"/>
                <a:ea typeface="ＭＳ Ｐゴシック" charset="-128"/>
                <a:cs typeface="Segoe UI Light" panose="020B0502040204020203" pitchFamily="34" charset="0"/>
              </a:rPr>
              <a:t>K-means clustering is a method of cluster analysis which aims to partition n observations into k clusters in which each observation belongs to the cluster with the nearest mean</a:t>
            </a:r>
          </a:p>
        </p:txBody>
      </p:sp>
      <p:sp>
        <p:nvSpPr>
          <p:cNvPr id="6" name="Rectangle 5"/>
          <p:cNvSpPr/>
          <p:nvPr/>
        </p:nvSpPr>
        <p:spPr bwMode="auto">
          <a:xfrm>
            <a:off x="1977737" y="2584722"/>
            <a:ext cx="3127751" cy="1618217"/>
          </a:xfrm>
          <a:prstGeom prst="rect">
            <a:avLst/>
          </a:prstGeom>
          <a:solidFill>
            <a:schemeClr val="bg1">
              <a:lumMod val="85000"/>
            </a:schemeClr>
          </a:solidFill>
          <a:ln w="9525" algn="ctr">
            <a:noFill/>
            <a:miter lim="800000"/>
            <a:headEnd/>
            <a:tailEnd/>
          </a:ln>
          <a:effectLst/>
        </p:spPr>
        <p:txBody>
          <a:bodyPr lIns="89949" tIns="46773" rIns="89949" bIns="46773" rtlCol="0" anchor="t" anchorCtr="0"/>
          <a:lstStyle/>
          <a:p>
            <a:pPr marL="9520" indent="-19038" algn="ctr" defTabSz="896112">
              <a:lnSpc>
                <a:spcPct val="90000"/>
              </a:lnSpc>
              <a:spcBef>
                <a:spcPts val="400"/>
              </a:spcBef>
              <a:buClr>
                <a:srgbClr val="FDC82F"/>
              </a:buClr>
            </a:pPr>
            <a:r>
              <a:rPr lang="en-US" sz="1200" dirty="0">
                <a:solidFill>
                  <a:srgbClr val="C00000"/>
                </a:solidFill>
                <a:latin typeface="Segoe UI Light" panose="020B0502040204020203" pitchFamily="34" charset="0"/>
                <a:cs typeface="Segoe UI Light" panose="020B0502040204020203" pitchFamily="34" charset="0"/>
              </a:rPr>
              <a:t>Algorithm</a:t>
            </a:r>
          </a:p>
          <a:p>
            <a:pPr marL="9520" indent="-19038" algn="ctr" defTabSz="896112">
              <a:lnSpc>
                <a:spcPct val="90000"/>
              </a:lnSpc>
              <a:spcBef>
                <a:spcPts val="400"/>
              </a:spcBef>
              <a:buClr>
                <a:srgbClr val="FDC82F"/>
              </a:buClr>
            </a:pPr>
            <a:endParaRPr lang="en-US" sz="1200" dirty="0">
              <a:solidFill>
                <a:srgbClr val="000000">
                  <a:lumMod val="85000"/>
                  <a:lumOff val="15000"/>
                </a:srgbClr>
              </a:solidFill>
              <a:latin typeface="Segoe UI Light" panose="020B0502040204020203" pitchFamily="34" charset="0"/>
              <a:cs typeface="Segoe UI Light" panose="020B0502040204020203" pitchFamily="34" charset="0"/>
            </a:endParaRPr>
          </a:p>
        </p:txBody>
      </p:sp>
      <p:sp>
        <p:nvSpPr>
          <p:cNvPr id="7" name="Rounded Rectangle 11"/>
          <p:cNvSpPr>
            <a:spLocks noChangeArrowheads="1"/>
          </p:cNvSpPr>
          <p:nvPr>
            <p:custDataLst>
              <p:tags r:id="rId1"/>
            </p:custDataLst>
          </p:nvPr>
        </p:nvSpPr>
        <p:spPr bwMode="auto">
          <a:xfrm>
            <a:off x="2044768" y="2829338"/>
            <a:ext cx="2993689" cy="1342742"/>
          </a:xfrm>
          <a:prstGeom prst="roundRect">
            <a:avLst>
              <a:gd name="adj" fmla="val 5906"/>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89949" tIns="46773" rIns="89949" bIns="46773" anchor="t" anchorCtr="0"/>
          <a:lstStyle/>
          <a:p>
            <a:pPr marL="361735" lvl="1" indent="-180867"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Given fixed parameter k</a:t>
            </a:r>
          </a:p>
          <a:p>
            <a:pPr marL="361735" lvl="1" indent="-180867"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Randomly pick k instances as the initial centers</a:t>
            </a:r>
          </a:p>
          <a:p>
            <a:pPr marL="361735" lvl="1" indent="-180867"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Assign the rest instances to closest one of k clusters</a:t>
            </a:r>
          </a:p>
          <a:p>
            <a:pPr marL="361735" lvl="1" indent="-180867"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Recalculate the mean of each cluster</a:t>
            </a:r>
          </a:p>
          <a:p>
            <a:pPr marL="361735" lvl="1" indent="-180867"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Repeat 3 &amp; 4 until means don’t change</a:t>
            </a:r>
          </a:p>
        </p:txBody>
      </p:sp>
      <p:sp>
        <p:nvSpPr>
          <p:cNvPr id="8" name="Rectangle 7"/>
          <p:cNvSpPr/>
          <p:nvPr/>
        </p:nvSpPr>
        <p:spPr bwMode="auto">
          <a:xfrm>
            <a:off x="1969328" y="4219472"/>
            <a:ext cx="3127751" cy="1675027"/>
          </a:xfrm>
          <a:prstGeom prst="rect">
            <a:avLst/>
          </a:prstGeom>
          <a:solidFill>
            <a:schemeClr val="bg1">
              <a:lumMod val="85000"/>
            </a:schemeClr>
          </a:solidFill>
          <a:ln w="9525" algn="ctr">
            <a:noFill/>
            <a:miter lim="800000"/>
            <a:headEnd/>
            <a:tailEnd/>
          </a:ln>
          <a:effectLst/>
        </p:spPr>
        <p:txBody>
          <a:bodyPr lIns="89949" tIns="46773" rIns="89949" bIns="46773" rtlCol="0" anchor="t" anchorCtr="0"/>
          <a:lstStyle/>
          <a:p>
            <a:pPr marL="9520" indent="-19038" algn="ctr" defTabSz="896112">
              <a:lnSpc>
                <a:spcPct val="90000"/>
              </a:lnSpc>
              <a:spcBef>
                <a:spcPts val="400"/>
              </a:spcBef>
              <a:buClr>
                <a:srgbClr val="FDC82F"/>
              </a:buClr>
            </a:pPr>
            <a:r>
              <a:rPr lang="en-US" sz="1200" dirty="0">
                <a:solidFill>
                  <a:srgbClr val="C00000"/>
                </a:solidFill>
                <a:latin typeface="Segoe UI Light" panose="020B0502040204020203" pitchFamily="34" charset="0"/>
                <a:cs typeface="Segoe UI Light" panose="020B0502040204020203" pitchFamily="34" charset="0"/>
              </a:rPr>
              <a:t>Limitations</a:t>
            </a:r>
          </a:p>
        </p:txBody>
      </p:sp>
      <p:sp>
        <p:nvSpPr>
          <p:cNvPr id="9" name="Rounded Rectangle 11"/>
          <p:cNvSpPr>
            <a:spLocks noChangeArrowheads="1"/>
          </p:cNvSpPr>
          <p:nvPr>
            <p:custDataLst>
              <p:tags r:id="rId2"/>
            </p:custDataLst>
          </p:nvPr>
        </p:nvSpPr>
        <p:spPr bwMode="auto">
          <a:xfrm>
            <a:off x="2009735" y="4459476"/>
            <a:ext cx="3028723" cy="1387631"/>
          </a:xfrm>
          <a:prstGeom prst="roundRect">
            <a:avLst>
              <a:gd name="adj" fmla="val 4051"/>
            </a:avLst>
          </a:prstGeom>
          <a:solidFill>
            <a:schemeClr val="bg1"/>
          </a:solidFill>
          <a:ln w="9525" algn="ctr">
            <a:noFill/>
            <a:miter lim="800000"/>
            <a:headEnd/>
            <a:tailEnd/>
          </a:ln>
          <a:effectLst>
            <a:outerShdw blurRad="50800" dist="38100" dir="2700000" algn="tl" rotWithShape="0">
              <a:prstClr val="black">
                <a:alpha val="40000"/>
              </a:prstClr>
            </a:outerShdw>
          </a:effectLst>
        </p:spPr>
        <p:txBody>
          <a:bodyPr lIns="89949" tIns="46773" rIns="89949" bIns="46773" anchor="t" anchorCtr="0"/>
          <a:lstStyle/>
          <a:p>
            <a:pPr marL="406481" lvl="1" indent="-224028"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Distance metric: simple </a:t>
            </a:r>
          </a:p>
          <a:p>
            <a:pPr marL="406481" lvl="1" indent="-224028"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Cases - Euclidian distance</a:t>
            </a:r>
          </a:p>
          <a:p>
            <a:pPr marL="406481" lvl="1" indent="-224028"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Means cannot be defined for categorical variables</a:t>
            </a:r>
          </a:p>
          <a:p>
            <a:pPr marL="406481" lvl="1" indent="-224028"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Number of </a:t>
            </a:r>
            <a:r>
              <a:rPr lang="en-US" sz="1000" dirty="0">
                <a:solidFill>
                  <a:srgbClr val="505150"/>
                </a:solidFill>
                <a:latin typeface="Segoe UI Light" panose="020B0502040204020203" pitchFamily="34" charset="0"/>
                <a:cs typeface="Segoe UI Light" panose="020B0502040204020203" pitchFamily="34" charset="0"/>
              </a:rPr>
              <a:t>clusters</a:t>
            </a:r>
            <a:r>
              <a:rPr lang="en-US" sz="1078" dirty="0">
                <a:solidFill>
                  <a:srgbClr val="505150"/>
                </a:solidFill>
                <a:latin typeface="Segoe UI Light" panose="020B0502040204020203" pitchFamily="34" charset="0"/>
                <a:cs typeface="Segoe UI Light" panose="020B0502040204020203" pitchFamily="34" charset="0"/>
              </a:rPr>
              <a:t> need to be specified in advance</a:t>
            </a:r>
          </a:p>
          <a:p>
            <a:pPr marL="406481" lvl="1" indent="-224028" defTabSz="896112">
              <a:spcAft>
                <a:spcPts val="200"/>
              </a:spcAft>
              <a:buClr>
                <a:srgbClr val="FF5800"/>
              </a:buClr>
              <a:buSzPct val="110000"/>
              <a:buFont typeface="+mj-lt"/>
              <a:buAutoNum type="arabicPeriod"/>
            </a:pPr>
            <a:r>
              <a:rPr lang="en-US" sz="1078" dirty="0">
                <a:solidFill>
                  <a:srgbClr val="505150"/>
                </a:solidFill>
                <a:latin typeface="Segoe UI Light" panose="020B0502040204020203" pitchFamily="34" charset="0"/>
                <a:cs typeface="Segoe UI Light" panose="020B0502040204020203" pitchFamily="34" charset="0"/>
              </a:rPr>
              <a:t>Sensitive to outliers and crisp clustering</a:t>
            </a:r>
          </a:p>
        </p:txBody>
      </p:sp>
      <p:pic>
        <p:nvPicPr>
          <p:cNvPr id="10" name="Picture 2"/>
          <p:cNvPicPr>
            <a:picLocks noChangeAspect="1" noChangeArrowheads="1"/>
          </p:cNvPicPr>
          <p:nvPr/>
        </p:nvPicPr>
        <p:blipFill>
          <a:blip r:embed="rId4" cstate="print"/>
          <a:srcRect/>
          <a:stretch>
            <a:fillRect/>
          </a:stretch>
        </p:blipFill>
        <p:spPr bwMode="auto">
          <a:xfrm>
            <a:off x="3931359" y="4581788"/>
            <a:ext cx="1032207" cy="327474"/>
          </a:xfrm>
          <a:prstGeom prst="rect">
            <a:avLst/>
          </a:prstGeom>
          <a:noFill/>
          <a:ln w="9525">
            <a:noFill/>
            <a:miter lim="800000"/>
            <a:headEnd/>
            <a:tailEnd/>
          </a:ln>
        </p:spPr>
      </p:pic>
      <p:sp>
        <p:nvSpPr>
          <p:cNvPr id="12" name="TextBox 11"/>
          <p:cNvSpPr txBox="1"/>
          <p:nvPr/>
        </p:nvSpPr>
        <p:spPr bwMode="auto">
          <a:xfrm rot="1199217">
            <a:off x="8916240" y="1426145"/>
            <a:ext cx="1318173" cy="430275"/>
          </a:xfrm>
          <a:prstGeom prst="rect">
            <a:avLst/>
          </a:prstGeom>
          <a:ln>
            <a:solidFill>
              <a:srgbClr val="C00000"/>
            </a:solidFill>
            <a:headEnd/>
            <a:tailEnd/>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Only for metric input variables!</a:t>
            </a:r>
          </a:p>
        </p:txBody>
      </p:sp>
      <p:sp>
        <p:nvSpPr>
          <p:cNvPr id="13" name="TextBox 12"/>
          <p:cNvSpPr txBox="1"/>
          <p:nvPr/>
        </p:nvSpPr>
        <p:spPr bwMode="auto">
          <a:xfrm>
            <a:off x="7703303" y="5847107"/>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73458" y="5851705"/>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51130" y="4079242"/>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79600" y="4003085"/>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03443" y="4231555"/>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284227" y="4003085"/>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55756" y="4460026"/>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284227" y="430771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55756" y="217532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284227" y="240379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74973" y="2327636"/>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51130" y="2708420"/>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55756" y="2556107"/>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26579" y="3622301"/>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55049" y="3393831"/>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07362" y="3622301"/>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55049" y="430771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883519" y="4231555"/>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155187" y="1413754"/>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9045795" y="5221594"/>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959676" y="2479949"/>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31206" y="3926929"/>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0000"/>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19447" y="3682534"/>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75682" y="5737913"/>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77783" y="1205444"/>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8" name="TextBox 37"/>
          <p:cNvSpPr txBox="1"/>
          <p:nvPr/>
        </p:nvSpPr>
        <p:spPr bwMode="auto">
          <a:xfrm>
            <a:off x="5633564" y="15947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9" name="TextBox 38"/>
          <p:cNvSpPr txBox="1"/>
          <p:nvPr/>
        </p:nvSpPr>
        <p:spPr bwMode="auto">
          <a:xfrm>
            <a:off x="5677082" y="5717915"/>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5" name="Slide Number Placeholder 4"/>
          <p:cNvSpPr>
            <a:spLocks noGrp="1"/>
          </p:cNvSpPr>
          <p:nvPr>
            <p:ph type="sldNum" sz="quarter" idx="12"/>
          </p:nvPr>
        </p:nvSpPr>
        <p:spPr/>
        <p:txBody>
          <a:bodyPr/>
          <a:lstStyle/>
          <a:p>
            <a:fld id="{3847DB54-D037-B84F-B6F1-2E8DA40D09AD}" type="slidenum">
              <a:rPr lang="en-US" smtClean="0"/>
              <a:pPr/>
              <a:t>12</a:t>
            </a:fld>
            <a:endParaRPr lang="en-US"/>
          </a:p>
        </p:txBody>
      </p:sp>
    </p:spTree>
    <p:extLst>
      <p:ext uri="{BB962C8B-B14F-4D97-AF65-F5344CB8AC3E}">
        <p14:creationId xmlns:p14="http://schemas.microsoft.com/office/powerpoint/2010/main" val="14412291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buClr>
                <a:schemeClr val="accent1"/>
              </a:buClr>
              <a:buSzPct val="110000"/>
              <a:buFont typeface="Wingdings" panose="05000000000000000000" pitchFamily="2" charset="2"/>
              <a:buChar char="§"/>
            </a:pPr>
            <a:r>
              <a:rPr lang="en-GB" sz="2352" dirty="0">
                <a:solidFill>
                  <a:srgbClr val="505150"/>
                </a:solidFill>
                <a:latin typeface="Segoe UI Light" panose="020B0502040204020203" pitchFamily="34" charset="0"/>
                <a:cs typeface="Segoe UI Light" panose="020B0502040204020203" pitchFamily="34" charset="0"/>
              </a:rPr>
              <a:t> </a:t>
            </a:r>
            <a:r>
              <a:rPr lang="en-GB" sz="2352" dirty="0">
                <a:solidFill>
                  <a:schemeClr val="bg2">
                    <a:lumMod val="50000"/>
                  </a:schemeClr>
                </a:solidFill>
                <a:latin typeface="Segoe UI Light" panose="020B0502040204020203" pitchFamily="34" charset="0"/>
                <a:cs typeface="Segoe UI Light" panose="020B0502040204020203" pitchFamily="34" charset="0"/>
              </a:rPr>
              <a:t>Randomly Initialize Clusters</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(2)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175507" y="1622231"/>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9066115" y="5430071"/>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979996" y="2688426"/>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C0000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0"/>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1"/>
            <a:ext cx="271074" cy="261719"/>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0" name="TextBox 39"/>
          <p:cNvSpPr txBox="1"/>
          <p:nvPr/>
        </p:nvSpPr>
        <p:spPr bwMode="auto">
          <a:xfrm>
            <a:off x="5653884" y="1803257"/>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13</a:t>
            </a:fld>
            <a:endParaRPr lang="en-US"/>
          </a:p>
        </p:txBody>
      </p:sp>
    </p:spTree>
    <p:extLst>
      <p:ext uri="{BB962C8B-B14F-4D97-AF65-F5344CB8AC3E}">
        <p14:creationId xmlns:p14="http://schemas.microsoft.com/office/powerpoint/2010/main" val="10677021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buClr>
                <a:schemeClr val="accent1"/>
              </a:buClr>
              <a:buSzPct val="110000"/>
              <a:buFont typeface="Wingdings" panose="05000000000000000000" pitchFamily="2" charset="2"/>
              <a:buChar char="§"/>
            </a:pPr>
            <a:r>
              <a:rPr lang="en-US" sz="2352" dirty="0">
                <a:solidFill>
                  <a:schemeClr val="tx2">
                    <a:lumMod val="50000"/>
                  </a:schemeClr>
                </a:solidFill>
                <a:latin typeface="Segoe UI Light" panose="020B0502040204020203" pitchFamily="34" charset="0"/>
                <a:cs typeface="Segoe UI Light" panose="020B0502040204020203" pitchFamily="34" charset="0"/>
              </a:rPr>
              <a:t> </a:t>
            </a:r>
            <a:r>
              <a:rPr lang="en-US" sz="2352" dirty="0">
                <a:solidFill>
                  <a:schemeClr val="bg2">
                    <a:lumMod val="50000"/>
                  </a:schemeClr>
                </a:solidFill>
                <a:latin typeface="Segoe UI Light" panose="020B0502040204020203" pitchFamily="34" charset="0"/>
                <a:cs typeface="Segoe UI Light" panose="020B0502040204020203" pitchFamily="34" charset="0"/>
              </a:rPr>
              <a:t>Randomly Initialize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Assign data points to nearest clusters</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(3)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175507" y="1622231"/>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9066115" y="5430071"/>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979996" y="2688426"/>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1"/>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2"/>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0" name="TextBox 39"/>
          <p:cNvSpPr txBox="1"/>
          <p:nvPr/>
        </p:nvSpPr>
        <p:spPr bwMode="auto">
          <a:xfrm>
            <a:off x="5653884" y="1803258"/>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14</a:t>
            </a:fld>
            <a:endParaRPr lang="en-US"/>
          </a:p>
        </p:txBody>
      </p:sp>
    </p:spTree>
    <p:extLst>
      <p:ext uri="{BB962C8B-B14F-4D97-AF65-F5344CB8AC3E}">
        <p14:creationId xmlns:p14="http://schemas.microsoft.com/office/powerpoint/2010/main" val="12023230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Randomly Initialize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Assign data points to nearest clusters </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Recalculate Clusters</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(4)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970221" y="2529617"/>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8589416" y="4394368"/>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590511" y="3734814"/>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1"/>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2"/>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0" name="TextBox 39"/>
          <p:cNvSpPr txBox="1"/>
          <p:nvPr/>
        </p:nvSpPr>
        <p:spPr bwMode="auto">
          <a:xfrm>
            <a:off x="5653884" y="1803258"/>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15</a:t>
            </a:fld>
            <a:endParaRPr lang="en-US"/>
          </a:p>
        </p:txBody>
      </p:sp>
    </p:spTree>
    <p:extLst>
      <p:ext uri="{BB962C8B-B14F-4D97-AF65-F5344CB8AC3E}">
        <p14:creationId xmlns:p14="http://schemas.microsoft.com/office/powerpoint/2010/main" val="28838276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Randomly Initialize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Assign data points to nearest clusters </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Recalculate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Repeat…</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(5)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970221" y="2529617"/>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8589416" y="4394368"/>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590511" y="3734814"/>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1"/>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2"/>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0" name="TextBox 39"/>
          <p:cNvSpPr txBox="1"/>
          <p:nvPr/>
        </p:nvSpPr>
        <p:spPr bwMode="auto">
          <a:xfrm>
            <a:off x="5653884" y="1803258"/>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16</a:t>
            </a:fld>
            <a:endParaRPr lang="en-US"/>
          </a:p>
        </p:txBody>
      </p:sp>
    </p:spTree>
    <p:extLst>
      <p:ext uri="{BB962C8B-B14F-4D97-AF65-F5344CB8AC3E}">
        <p14:creationId xmlns:p14="http://schemas.microsoft.com/office/powerpoint/2010/main" val="36554707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lnSpc>
                <a:spcPct val="100000"/>
              </a:lnSpc>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Randomly Initialize Clusters</a:t>
            </a:r>
          </a:p>
          <a:p>
            <a:pPr>
              <a:lnSpc>
                <a:spcPct val="100000"/>
              </a:lnSpc>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Assign data points to nearest clusters </a:t>
            </a:r>
          </a:p>
          <a:p>
            <a:pPr>
              <a:lnSpc>
                <a:spcPct val="100000"/>
              </a:lnSpc>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Recalculate Clusters</a:t>
            </a:r>
          </a:p>
          <a:p>
            <a:pPr>
              <a:lnSpc>
                <a:spcPct val="100000"/>
              </a:lnSpc>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Repeat…</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(6)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970221" y="2529617"/>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8039982" y="4299569"/>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3" name="Oval 22"/>
          <p:cNvSpPr>
            <a:spLocks noChangeArrowheads="1"/>
          </p:cNvSpPr>
          <p:nvPr/>
        </p:nvSpPr>
        <p:spPr bwMode="auto">
          <a:xfrm>
            <a:off x="9590511" y="3734814"/>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1"/>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2"/>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0" name="TextBox 39"/>
          <p:cNvSpPr txBox="1"/>
          <p:nvPr/>
        </p:nvSpPr>
        <p:spPr bwMode="auto">
          <a:xfrm>
            <a:off x="5653884" y="1803258"/>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17</a:t>
            </a:fld>
            <a:endParaRPr lang="en-US"/>
          </a:p>
        </p:txBody>
      </p:sp>
    </p:spTree>
    <p:extLst>
      <p:ext uri="{BB962C8B-B14F-4D97-AF65-F5344CB8AC3E}">
        <p14:creationId xmlns:p14="http://schemas.microsoft.com/office/powerpoint/2010/main" val="119815154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Object 39" hidden="1"/>
          <p:cNvGraphicFramePr>
            <a:graphicFrameLocks noChangeAspect="1"/>
          </p:cNvGraphicFramePr>
          <p:nvPr>
            <p:custDataLst>
              <p:tags r:id="rId2"/>
            </p:custDataLst>
          </p:nvPr>
        </p:nvGraphicFramePr>
        <p:xfrm>
          <a:off x="1528181" y="3534"/>
          <a:ext cx="1586" cy="1586"/>
        </p:xfrm>
        <a:graphic>
          <a:graphicData uri="http://schemas.openxmlformats.org/presentationml/2006/ole">
            <mc:AlternateContent xmlns:mc="http://schemas.openxmlformats.org/markup-compatibility/2006">
              <mc:Choice xmlns:v="urn:schemas-microsoft-com:vml" Requires="v">
                <p:oleObj spid="_x0000_s31746" name="think-cell Slide" r:id="rId5" imgW="360" imgH="360" progId="TCLayout.ActiveDocument.1">
                  <p:embed/>
                </p:oleObj>
              </mc:Choice>
              <mc:Fallback>
                <p:oleObj name="think-cell Slide" r:id="rId5" imgW="360" imgH="360" progId="TCLayout.ActiveDocument.1">
                  <p:embed/>
                  <p:pic>
                    <p:nvPicPr>
                      <p:cNvPr id="40" name="Object 39"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181" y="3534"/>
                        <a:ext cx="1586" cy="15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 name="Oval 22"/>
          <p:cNvSpPr>
            <a:spLocks noChangeArrowheads="1"/>
          </p:cNvSpPr>
          <p:nvPr/>
        </p:nvSpPr>
        <p:spPr bwMode="auto">
          <a:xfrm>
            <a:off x="9507656" y="4052564"/>
            <a:ext cx="304628" cy="304628"/>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41" name="Content Placeholder 40"/>
          <p:cNvSpPr>
            <a:spLocks noGrp="1"/>
          </p:cNvSpPr>
          <p:nvPr>
            <p:ph idx="1"/>
          </p:nvPr>
        </p:nvSpPr>
        <p:spPr/>
        <p:txBody>
          <a:bodyPr/>
          <a:lstStyle/>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Randomly Initialize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Assign data points to nearest clusters </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Recalculate Clusters</a:t>
            </a:r>
          </a:p>
          <a:p>
            <a:pPr>
              <a:buClr>
                <a:schemeClr val="accent1"/>
              </a:buClr>
              <a:buSzPct val="110000"/>
              <a:buFont typeface="Wingdings" panose="05000000000000000000" pitchFamily="2" charset="2"/>
              <a:buChar char="§"/>
            </a:pPr>
            <a:r>
              <a:rPr lang="en-US" sz="2352" dirty="0">
                <a:solidFill>
                  <a:schemeClr val="bg2">
                    <a:lumMod val="50000"/>
                  </a:schemeClr>
                </a:solidFill>
                <a:latin typeface="Segoe UI Light" panose="020B0502040204020203" pitchFamily="34" charset="0"/>
                <a:cs typeface="Segoe UI Light" panose="020B0502040204020203" pitchFamily="34" charset="0"/>
              </a:rPr>
              <a:t> Repeat…until convergence</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Deep Dive: The K-Means Clustering Algorithm (7) </a:t>
            </a:r>
            <a:endParaRPr lang="en-GB" dirty="0">
              <a:latin typeface="Segoe UI Light" panose="020B0502040204020203" pitchFamily="34" charset="0"/>
              <a:cs typeface="Segoe UI Light" panose="020B0502040204020203" pitchFamily="34" charset="0"/>
            </a:endParaRPr>
          </a:p>
        </p:txBody>
      </p:sp>
      <p:sp>
        <p:nvSpPr>
          <p:cNvPr id="13" name="TextBox 12"/>
          <p:cNvSpPr txBox="1"/>
          <p:nvPr/>
        </p:nvSpPr>
        <p:spPr bwMode="auto">
          <a:xfrm>
            <a:off x="7723623" y="6055584"/>
            <a:ext cx="126028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B</a:t>
            </a:r>
          </a:p>
        </p:txBody>
      </p:sp>
      <p:sp>
        <p:nvSpPr>
          <p:cNvPr id="14" name="TextBox 13"/>
          <p:cNvSpPr txBox="1"/>
          <p:nvPr/>
        </p:nvSpPr>
        <p:spPr bwMode="auto">
          <a:xfrm>
            <a:off x="9993778" y="6060181"/>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15" name="Oval 4"/>
          <p:cNvSpPr>
            <a:spLocks noChangeArrowheads="1"/>
          </p:cNvSpPr>
          <p:nvPr/>
        </p:nvSpPr>
        <p:spPr bwMode="auto">
          <a:xfrm>
            <a:off x="7771450" y="4287719"/>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6" name="Oval 5"/>
          <p:cNvSpPr>
            <a:spLocks noChangeArrowheads="1"/>
          </p:cNvSpPr>
          <p:nvPr/>
        </p:nvSpPr>
        <p:spPr bwMode="auto">
          <a:xfrm>
            <a:off x="7999920"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7" name="Oval 6"/>
          <p:cNvSpPr>
            <a:spLocks noChangeArrowheads="1"/>
          </p:cNvSpPr>
          <p:nvPr/>
        </p:nvSpPr>
        <p:spPr bwMode="auto">
          <a:xfrm>
            <a:off x="7923763" y="444003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8" name="Oval 7"/>
          <p:cNvSpPr>
            <a:spLocks noChangeArrowheads="1"/>
          </p:cNvSpPr>
          <p:nvPr/>
        </p:nvSpPr>
        <p:spPr bwMode="auto">
          <a:xfrm>
            <a:off x="8304547" y="4211562"/>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19" name="Oval 8"/>
          <p:cNvSpPr>
            <a:spLocks noChangeArrowheads="1"/>
          </p:cNvSpPr>
          <p:nvPr/>
        </p:nvSpPr>
        <p:spPr bwMode="auto">
          <a:xfrm>
            <a:off x="8076076" y="4668503"/>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0" name="Oval 9"/>
          <p:cNvSpPr>
            <a:spLocks noChangeArrowheads="1"/>
          </p:cNvSpPr>
          <p:nvPr/>
        </p:nvSpPr>
        <p:spPr bwMode="auto">
          <a:xfrm>
            <a:off x="8304547" y="4516190"/>
            <a:ext cx="152313" cy="152313"/>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1" name="Oval 10"/>
          <p:cNvSpPr>
            <a:spLocks noChangeArrowheads="1"/>
          </p:cNvSpPr>
          <p:nvPr/>
        </p:nvSpPr>
        <p:spPr bwMode="auto">
          <a:xfrm>
            <a:off x="8076076" y="238379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2" name="Oval 11"/>
          <p:cNvSpPr>
            <a:spLocks noChangeArrowheads="1"/>
          </p:cNvSpPr>
          <p:nvPr/>
        </p:nvSpPr>
        <p:spPr bwMode="auto">
          <a:xfrm>
            <a:off x="8304547" y="2612269"/>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3" name="Oval 12"/>
          <p:cNvSpPr>
            <a:spLocks noChangeArrowheads="1"/>
          </p:cNvSpPr>
          <p:nvPr/>
        </p:nvSpPr>
        <p:spPr bwMode="auto">
          <a:xfrm>
            <a:off x="7695293" y="2536113"/>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4" name="Oval 13"/>
          <p:cNvSpPr>
            <a:spLocks noChangeArrowheads="1"/>
          </p:cNvSpPr>
          <p:nvPr/>
        </p:nvSpPr>
        <p:spPr bwMode="auto">
          <a:xfrm>
            <a:off x="7771450" y="2916897"/>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5" name="Oval 14"/>
          <p:cNvSpPr>
            <a:spLocks noChangeArrowheads="1"/>
          </p:cNvSpPr>
          <p:nvPr/>
        </p:nvSpPr>
        <p:spPr bwMode="auto">
          <a:xfrm>
            <a:off x="8076076" y="2764584"/>
            <a:ext cx="152313" cy="152313"/>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6" name="Oval 15"/>
          <p:cNvSpPr>
            <a:spLocks noChangeArrowheads="1"/>
          </p:cNvSpPr>
          <p:nvPr/>
        </p:nvSpPr>
        <p:spPr bwMode="auto">
          <a:xfrm>
            <a:off x="9446899"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7" name="Oval 16"/>
          <p:cNvSpPr>
            <a:spLocks noChangeArrowheads="1"/>
          </p:cNvSpPr>
          <p:nvPr/>
        </p:nvSpPr>
        <p:spPr bwMode="auto">
          <a:xfrm>
            <a:off x="9675369" y="360230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8" name="Oval 17"/>
          <p:cNvSpPr>
            <a:spLocks noChangeArrowheads="1"/>
          </p:cNvSpPr>
          <p:nvPr/>
        </p:nvSpPr>
        <p:spPr bwMode="auto">
          <a:xfrm>
            <a:off x="9827682" y="3830778"/>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29" name="Oval 18"/>
          <p:cNvSpPr>
            <a:spLocks noChangeArrowheads="1"/>
          </p:cNvSpPr>
          <p:nvPr/>
        </p:nvSpPr>
        <p:spPr bwMode="auto">
          <a:xfrm>
            <a:off x="9675369" y="4516190"/>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0" name="Oval 19"/>
          <p:cNvSpPr>
            <a:spLocks noChangeArrowheads="1"/>
          </p:cNvSpPr>
          <p:nvPr/>
        </p:nvSpPr>
        <p:spPr bwMode="auto">
          <a:xfrm>
            <a:off x="9903839" y="4440032"/>
            <a:ext cx="152313" cy="152313"/>
          </a:xfrm>
          <a:prstGeom prst="ellipse">
            <a:avLst/>
          </a:prstGeom>
          <a:solidFill>
            <a:srgbClr val="505150"/>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1" name="Oval 20"/>
          <p:cNvSpPr>
            <a:spLocks noChangeArrowheads="1"/>
          </p:cNvSpPr>
          <p:nvPr/>
        </p:nvSpPr>
        <p:spPr bwMode="auto">
          <a:xfrm>
            <a:off x="7970221" y="2529617"/>
            <a:ext cx="304628" cy="304628"/>
          </a:xfrm>
          <a:prstGeom prst="ellipse">
            <a:avLst/>
          </a:prstGeom>
          <a:solidFill>
            <a:schemeClr val="accent3"/>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2" name="Oval 21"/>
          <p:cNvSpPr>
            <a:spLocks noChangeArrowheads="1"/>
          </p:cNvSpPr>
          <p:nvPr/>
        </p:nvSpPr>
        <p:spPr bwMode="auto">
          <a:xfrm>
            <a:off x="8039982" y="4299569"/>
            <a:ext cx="304628" cy="304628"/>
          </a:xfrm>
          <a:prstGeom prst="ellipse">
            <a:avLst/>
          </a:prstGeom>
          <a:solidFill>
            <a:srgbClr val="F26531"/>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sp>
        <p:nvSpPr>
          <p:cNvPr id="34" name="Oval 23"/>
          <p:cNvSpPr>
            <a:spLocks noChangeArrowheads="1"/>
          </p:cNvSpPr>
          <p:nvPr/>
        </p:nvSpPr>
        <p:spPr bwMode="auto">
          <a:xfrm>
            <a:off x="9751526" y="4135405"/>
            <a:ext cx="152313" cy="152313"/>
          </a:xfrm>
          <a:prstGeom prst="ellipse">
            <a:avLst/>
          </a:prstGeom>
          <a:solidFill>
            <a:srgbClr val="595959"/>
          </a:solidFill>
          <a:ln w="9525">
            <a:noFill/>
            <a:miter lim="800000"/>
            <a:headEnd/>
            <a:tailEnd/>
          </a:ln>
          <a:effectLst>
            <a:outerShdw blurRad="50800" dist="38100" dir="2700000" algn="tl" rotWithShape="0">
              <a:prstClr val="black">
                <a:alpha val="40000"/>
              </a:prstClr>
            </a:outerShdw>
          </a:effectLst>
        </p:spPr>
        <p:txBody>
          <a:bodyPr wrap="none" anchor="ctr"/>
          <a:lstStyle/>
          <a:p>
            <a:pPr defTabSz="896112"/>
            <a:endParaRPr lang="en-US" sz="1799" dirty="0">
              <a:solidFill>
                <a:srgbClr val="005CB9"/>
              </a:solidFill>
              <a:latin typeface="Segoe UI Light" panose="020B0502040204020203" pitchFamily="34" charset="0"/>
              <a:cs typeface="Segoe UI Light" panose="020B0502040204020203" pitchFamily="34" charset="0"/>
            </a:endParaRPr>
          </a:p>
        </p:txBody>
      </p:sp>
      <p:cxnSp>
        <p:nvCxnSpPr>
          <p:cNvPr id="35" name="Straight Arrow Connector 34"/>
          <p:cNvCxnSpPr/>
          <p:nvPr/>
        </p:nvCxnSpPr>
        <p:spPr>
          <a:xfrm rot="5400000" flipH="1" flipV="1">
            <a:off x="4039767" y="3891011"/>
            <a:ext cx="4112467" cy="1465"/>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096002" y="5946390"/>
            <a:ext cx="4122189" cy="1587"/>
          </a:xfrm>
          <a:prstGeom prst="straightConnector1">
            <a:avLst/>
          </a:prstGeom>
          <a:ln w="22225">
            <a:solidFill>
              <a:schemeClr val="bg1">
                <a:lumMod val="50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bwMode="auto">
          <a:xfrm>
            <a:off x="5498103" y="1413921"/>
            <a:ext cx="1276311" cy="313804"/>
          </a:xfrm>
          <a:prstGeom prst="rect">
            <a:avLst/>
          </a:prstGeom>
          <a:noFill/>
          <a:ln w="9525">
            <a:noFill/>
            <a:miter lim="800000"/>
            <a:headEnd/>
            <a:tailEnd/>
          </a:ln>
        </p:spPr>
        <p:txBody>
          <a:bodyPr wrap="none" rtlCol="0">
            <a:spAutoFit/>
          </a:bodyPr>
          <a:lstStyle/>
          <a:p>
            <a:pPr defTabSz="896112">
              <a:lnSpc>
                <a:spcPct val="90000"/>
              </a:lnSpc>
            </a:pPr>
            <a:r>
              <a:rPr lang="en-US" sz="1599" dirty="0">
                <a:solidFill>
                  <a:srgbClr val="505150"/>
                </a:solidFill>
                <a:latin typeface="Segoe UI Light" panose="020B0502040204020203" pitchFamily="34" charset="0"/>
                <a:cs typeface="Segoe UI Light" panose="020B0502040204020203" pitchFamily="34" charset="0"/>
              </a:rPr>
              <a:t>Dimension A</a:t>
            </a:r>
          </a:p>
        </p:txBody>
      </p:sp>
      <p:sp>
        <p:nvSpPr>
          <p:cNvPr id="39" name="TextBox 38"/>
          <p:cNvSpPr txBox="1"/>
          <p:nvPr/>
        </p:nvSpPr>
        <p:spPr bwMode="auto">
          <a:xfrm>
            <a:off x="5697402" y="5926392"/>
            <a:ext cx="263214"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0</a:t>
            </a:r>
          </a:p>
        </p:txBody>
      </p:sp>
      <p:sp>
        <p:nvSpPr>
          <p:cNvPr id="42" name="TextBox 41"/>
          <p:cNvSpPr txBox="1"/>
          <p:nvPr/>
        </p:nvSpPr>
        <p:spPr bwMode="auto">
          <a:xfrm>
            <a:off x="5653884" y="1803258"/>
            <a:ext cx="396262" cy="258532"/>
          </a:xfrm>
          <a:prstGeom prst="rect">
            <a:avLst/>
          </a:prstGeom>
          <a:noFill/>
          <a:ln w="9525">
            <a:noFill/>
            <a:miter lim="800000"/>
            <a:headEnd/>
            <a:tailEnd/>
          </a:ln>
        </p:spPr>
        <p:txBody>
          <a:bodyPr wrap="none" rtlCol="0">
            <a:spAutoFit/>
          </a:bodyPr>
          <a:lstStyle/>
          <a:p>
            <a:pPr defTabSz="896112">
              <a:lnSpc>
                <a:spcPct val="90000"/>
              </a:lnSpc>
            </a:pPr>
            <a:r>
              <a:rPr lang="en-US" sz="1200" dirty="0">
                <a:solidFill>
                  <a:srgbClr val="505150"/>
                </a:solidFill>
                <a:latin typeface="Segoe UI Light" panose="020B0502040204020203" pitchFamily="34" charset="0"/>
                <a:cs typeface="Segoe UI Light" panose="020B0502040204020203" pitchFamily="34" charset="0"/>
              </a:rPr>
              <a:t>100</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18</a:t>
            </a:fld>
            <a:endParaRPr lang="en-US"/>
          </a:p>
        </p:txBody>
      </p:sp>
    </p:spTree>
    <p:extLst>
      <p:ext uri="{BB962C8B-B14F-4D97-AF65-F5344CB8AC3E}">
        <p14:creationId xmlns:p14="http://schemas.microsoft.com/office/powerpoint/2010/main" val="36218352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latin typeface="Segoe UI Light" panose="020B0502040204020203" pitchFamily="34" charset="0"/>
                <a:ea typeface="ＭＳ Ｐゴシック" panose="020B0600070205080204" pitchFamily="34" charset="-128"/>
                <a:cs typeface="Segoe UI Light" panose="020B0502040204020203" pitchFamily="34" charset="0"/>
              </a:rPr>
              <a:t>Strengths and Weaknesses of the k-means Algorithm</a:t>
            </a:r>
            <a:endParaRPr lang="en-GB" dirty="0">
              <a:latin typeface="Segoe UI Light" panose="020B0502040204020203" pitchFamily="34" charset="0"/>
              <a:cs typeface="Segoe UI Light" panose="020B0502040204020203" pitchFamily="34" charset="0"/>
            </a:endParaRPr>
          </a:p>
        </p:txBody>
      </p:sp>
      <p:sp>
        <p:nvSpPr>
          <p:cNvPr id="11" name="Rectangle 6"/>
          <p:cNvSpPr>
            <a:spLocks noChangeArrowheads="1"/>
          </p:cNvSpPr>
          <p:nvPr>
            <p:custDataLst>
              <p:tags r:id="rId1"/>
            </p:custDataLst>
          </p:nvPr>
        </p:nvSpPr>
        <p:spPr bwMode="auto">
          <a:xfrm>
            <a:off x="424690" y="1712076"/>
            <a:ext cx="5189723" cy="326729"/>
          </a:xfrm>
          <a:prstGeom prst="round2SameRect">
            <a:avLst/>
          </a:prstGeom>
          <a:solidFill>
            <a:schemeClr val="accent4"/>
          </a:solidFill>
          <a:ln w="9525">
            <a:solidFill>
              <a:schemeClr val="accent4"/>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b="1" dirty="0">
                <a:solidFill>
                  <a:srgbClr val="FFFFFF"/>
                </a:solidFill>
                <a:latin typeface="Segoe UI Light" panose="020B0502040204020203" pitchFamily="34" charset="0"/>
                <a:cs typeface="Segoe UI Light" panose="020B0502040204020203" pitchFamily="34" charset="0"/>
              </a:rPr>
              <a:t>Strengths</a:t>
            </a:r>
          </a:p>
        </p:txBody>
      </p:sp>
      <p:sp>
        <p:nvSpPr>
          <p:cNvPr id="12" name="Rectangle 15"/>
          <p:cNvSpPr>
            <a:spLocks noChangeArrowheads="1"/>
          </p:cNvSpPr>
          <p:nvPr>
            <p:custDataLst>
              <p:tags r:id="rId2"/>
            </p:custDataLst>
          </p:nvPr>
        </p:nvSpPr>
        <p:spPr bwMode="auto">
          <a:xfrm>
            <a:off x="424689" y="2044732"/>
            <a:ext cx="5189724" cy="3699310"/>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marL="169577" indent="-169577" defTabSz="896112">
              <a:spcBef>
                <a:spcPts val="1176"/>
              </a:spcBef>
              <a:buClr>
                <a:srgbClr val="34B233"/>
              </a:buClr>
              <a:buFont typeface="Wingdings" pitchFamily="2" charset="2"/>
              <a:buChar char="§"/>
              <a:defRPr/>
            </a:pPr>
            <a:r>
              <a:rPr lang="en-US" altLang="nl-NL" sz="1600" dirty="0">
                <a:solidFill>
                  <a:srgbClr val="000000">
                    <a:lumMod val="85000"/>
                    <a:lumOff val="15000"/>
                  </a:srgbClr>
                </a:solidFill>
                <a:latin typeface="Segoe UI Light" panose="020B0502040204020203" pitchFamily="34" charset="0"/>
                <a:cs typeface="Segoe UI Light" panose="020B0502040204020203" pitchFamily="34" charset="0"/>
              </a:rPr>
              <a:t>Simple: easy to understand and to implement</a:t>
            </a:r>
          </a:p>
          <a:p>
            <a:pPr marL="169577" indent="-169577" defTabSz="896112">
              <a:spcBef>
                <a:spcPts val="1176"/>
              </a:spcBef>
              <a:buClr>
                <a:srgbClr val="34B233"/>
              </a:buClr>
              <a:buFont typeface="Wingdings" pitchFamily="2" charset="2"/>
              <a:buChar char="§"/>
              <a:defRPr/>
            </a:pPr>
            <a:r>
              <a:rPr lang="en-US" altLang="nl-NL" sz="1600" dirty="0">
                <a:solidFill>
                  <a:srgbClr val="000000">
                    <a:lumMod val="85000"/>
                    <a:lumOff val="15000"/>
                  </a:srgbClr>
                </a:solidFill>
                <a:latin typeface="Segoe UI Light" panose="020B0502040204020203" pitchFamily="34" charset="0"/>
                <a:cs typeface="Segoe UI Light" panose="020B0502040204020203" pitchFamily="34" charset="0"/>
              </a:rPr>
              <a:t> Efficient: </a:t>
            </a: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Time complexity: O(</a:t>
            </a:r>
            <a:r>
              <a:rPr lang="en-US" altLang="ja-JP" sz="1600" dirty="0" err="1">
                <a:solidFill>
                  <a:srgbClr val="000000">
                    <a:lumMod val="85000"/>
                    <a:lumOff val="15000"/>
                  </a:srgbClr>
                </a:solidFill>
                <a:latin typeface="Segoe UI Light" panose="020B0502040204020203" pitchFamily="34" charset="0"/>
                <a:cs typeface="Segoe UI Light" panose="020B0502040204020203" pitchFamily="34" charset="0"/>
              </a:rPr>
              <a:t>tkn</a:t>
            </a: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 where:</a:t>
            </a:r>
          </a:p>
          <a:p>
            <a:pPr marL="617633" lvl="1" indent="-169577" defTabSz="896112">
              <a:spcBef>
                <a:spcPts val="1176"/>
              </a:spcBef>
              <a:buClr>
                <a:srgbClr val="34B233"/>
              </a:buClr>
              <a:buFont typeface="Wingdings" pitchFamily="2" charset="2"/>
              <a:buChar char="§"/>
              <a:defRPr/>
            </a:pP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n is the number of data points, </a:t>
            </a:r>
          </a:p>
          <a:p>
            <a:pPr marL="617633" lvl="1" indent="-169577" defTabSz="896112">
              <a:spcBef>
                <a:spcPts val="1176"/>
              </a:spcBef>
              <a:buClr>
                <a:srgbClr val="34B233"/>
              </a:buClr>
              <a:buFont typeface="Wingdings" pitchFamily="2" charset="2"/>
              <a:buChar char="§"/>
              <a:defRPr/>
            </a:pP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k is the number of clusters, and </a:t>
            </a:r>
          </a:p>
          <a:p>
            <a:pPr marL="617633" lvl="1" indent="-169577" defTabSz="896112">
              <a:spcBef>
                <a:spcPts val="1176"/>
              </a:spcBef>
              <a:buClr>
                <a:srgbClr val="34B233"/>
              </a:buClr>
              <a:buFont typeface="Wingdings" pitchFamily="2" charset="2"/>
              <a:buChar char="§"/>
              <a:defRPr/>
            </a:pP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t is the number of iterations</a:t>
            </a:r>
          </a:p>
          <a:p>
            <a:pPr marL="617633" lvl="1" indent="-169577" defTabSz="896112">
              <a:spcBef>
                <a:spcPts val="1176"/>
              </a:spcBef>
              <a:buClr>
                <a:srgbClr val="34B233"/>
              </a:buClr>
              <a:buFont typeface="Wingdings" pitchFamily="2" charset="2"/>
              <a:buChar char="§"/>
              <a:defRPr/>
            </a:pPr>
            <a:r>
              <a:rPr lang="en-US" altLang="ja-JP" sz="1600" dirty="0">
                <a:solidFill>
                  <a:srgbClr val="000000">
                    <a:lumMod val="85000"/>
                    <a:lumOff val="15000"/>
                  </a:srgbClr>
                </a:solidFill>
                <a:latin typeface="Segoe UI Light" panose="020B0502040204020203" pitchFamily="34" charset="0"/>
                <a:cs typeface="Segoe UI Light" panose="020B0502040204020203" pitchFamily="34" charset="0"/>
              </a:rPr>
              <a:t>Since both k and t are small. k-means is considered a linear algorithm</a:t>
            </a:r>
            <a:endParaRPr lang="en-US" sz="1600" dirty="0">
              <a:solidFill>
                <a:srgbClr val="000000">
                  <a:lumMod val="85000"/>
                  <a:lumOff val="15000"/>
                </a:srgbClr>
              </a:solidFill>
              <a:latin typeface="Segoe UI Light" panose="020B0502040204020203" pitchFamily="34" charset="0"/>
              <a:cs typeface="Segoe UI Light" panose="020B0502040204020203" pitchFamily="34" charset="0"/>
            </a:endParaRPr>
          </a:p>
          <a:p>
            <a:pPr marL="110458" indent="-169577" defTabSz="896112">
              <a:spcBef>
                <a:spcPts val="1176"/>
              </a:spcBef>
              <a:buClr>
                <a:srgbClr val="34B233"/>
              </a:buClr>
              <a:buFont typeface="Wingdings" pitchFamily="2" charset="2"/>
              <a:buChar char="§"/>
              <a:defRPr/>
            </a:pPr>
            <a:r>
              <a:rPr lang="en-US" altLang="nl-NL" sz="1600" dirty="0">
                <a:solidFill>
                  <a:srgbClr val="000000">
                    <a:lumMod val="85000"/>
                    <a:lumOff val="15000"/>
                  </a:srgbClr>
                </a:solidFill>
                <a:latin typeface="Segoe UI Light" panose="020B0502040204020203" pitchFamily="34" charset="0"/>
                <a:cs typeface="Segoe UI Light" panose="020B0502040204020203" pitchFamily="34" charset="0"/>
              </a:rPr>
              <a:t>K-means is the most popular clustering algorithm</a:t>
            </a:r>
          </a:p>
          <a:p>
            <a:pPr defTabSz="896112">
              <a:spcBef>
                <a:spcPts val="1176"/>
              </a:spcBef>
              <a:buClr>
                <a:srgbClr val="747678"/>
              </a:buClr>
              <a:defRPr/>
            </a:pPr>
            <a:endParaRPr lang="nl-NL" sz="1274" dirty="0">
              <a:solidFill>
                <a:srgbClr val="000000">
                  <a:lumMod val="85000"/>
                  <a:lumOff val="15000"/>
                </a:srgbClr>
              </a:solidFill>
              <a:latin typeface="Segoe UI Light" panose="020B0502040204020203" pitchFamily="34" charset="0"/>
              <a:cs typeface="Segoe UI Light" panose="020B0502040204020203" pitchFamily="34" charset="0"/>
            </a:endParaRPr>
          </a:p>
        </p:txBody>
      </p:sp>
      <p:sp>
        <p:nvSpPr>
          <p:cNvPr id="13" name="Rectangle 6"/>
          <p:cNvSpPr>
            <a:spLocks noChangeArrowheads="1"/>
          </p:cNvSpPr>
          <p:nvPr>
            <p:custDataLst>
              <p:tags r:id="rId3"/>
            </p:custDataLst>
          </p:nvPr>
        </p:nvSpPr>
        <p:spPr bwMode="auto">
          <a:xfrm>
            <a:off x="6736885" y="1712076"/>
            <a:ext cx="5109380" cy="326729"/>
          </a:xfrm>
          <a:prstGeom prst="round2SameRect">
            <a:avLst/>
          </a:prstGeom>
          <a:solidFill>
            <a:srgbClr val="FF0000"/>
          </a:solidFill>
          <a:ln w="9525">
            <a:solidFill>
              <a:srgbClr val="FF0000"/>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b="1" dirty="0">
                <a:solidFill>
                  <a:srgbClr val="FFFFFF"/>
                </a:solidFill>
                <a:latin typeface="Segoe UI Light" panose="020B0502040204020203" pitchFamily="34" charset="0"/>
                <a:cs typeface="Segoe UI Light" panose="020B0502040204020203" pitchFamily="34" charset="0"/>
              </a:rPr>
              <a:t>Weaknesses</a:t>
            </a:r>
          </a:p>
        </p:txBody>
      </p:sp>
      <p:sp>
        <p:nvSpPr>
          <p:cNvPr id="14" name="Rectangle 15"/>
          <p:cNvSpPr>
            <a:spLocks noChangeArrowheads="1"/>
          </p:cNvSpPr>
          <p:nvPr>
            <p:custDataLst>
              <p:tags r:id="rId4"/>
            </p:custDataLst>
          </p:nvPr>
        </p:nvSpPr>
        <p:spPr bwMode="auto">
          <a:xfrm>
            <a:off x="6736885" y="2044732"/>
            <a:ext cx="5109380" cy="3699310"/>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marL="169577" indent="-169577" defTabSz="896112">
              <a:spcBef>
                <a:spcPts val="1176"/>
              </a:spcBef>
              <a:buClr>
                <a:srgbClr val="FF0000"/>
              </a:buClr>
              <a:buFont typeface="Wingdings" pitchFamily="2" charset="2"/>
              <a:buChar char="§"/>
              <a:defRPr/>
            </a:pPr>
            <a:r>
              <a:rPr lang="en-US" altLang="ja-JP" sz="1600" dirty="0">
                <a:solidFill>
                  <a:srgbClr val="000000"/>
                </a:solidFill>
                <a:latin typeface="Segoe UI Light" panose="020B0502040204020203" pitchFamily="34" charset="0"/>
                <a:cs typeface="Segoe UI Light" panose="020B0502040204020203" pitchFamily="34" charset="0"/>
              </a:rPr>
              <a:t>The algorithm is only applicable if the mean is defined</a:t>
            </a:r>
          </a:p>
          <a:p>
            <a:pPr marL="169577" indent="-169577" defTabSz="896112">
              <a:spcBef>
                <a:spcPts val="1176"/>
              </a:spcBef>
              <a:buClr>
                <a:srgbClr val="FF0000"/>
              </a:buClr>
              <a:buFont typeface="Wingdings" pitchFamily="2" charset="2"/>
              <a:buChar char="§"/>
              <a:defRPr/>
            </a:pPr>
            <a:r>
              <a:rPr lang="en-US" altLang="nl-NL" sz="1600" dirty="0">
                <a:solidFill>
                  <a:srgbClr val="000000"/>
                </a:solidFill>
                <a:latin typeface="Segoe UI Light" panose="020B0502040204020203" pitchFamily="34" charset="0"/>
                <a:cs typeface="Segoe UI Light" panose="020B0502040204020203" pitchFamily="34" charset="0"/>
              </a:rPr>
              <a:t>For categorical data, k-mode - the centroid is represented by most frequent values</a:t>
            </a:r>
          </a:p>
          <a:p>
            <a:pPr marL="169577" indent="-169577" defTabSz="896112">
              <a:spcBef>
                <a:spcPts val="1176"/>
              </a:spcBef>
              <a:buClr>
                <a:srgbClr val="FF0000"/>
              </a:buClr>
              <a:buFont typeface="Wingdings" pitchFamily="2" charset="2"/>
              <a:buChar char="§"/>
              <a:defRPr/>
            </a:pPr>
            <a:r>
              <a:rPr lang="en-US" altLang="nl-NL" sz="1600" dirty="0">
                <a:solidFill>
                  <a:srgbClr val="000000"/>
                </a:solidFill>
                <a:latin typeface="Segoe UI Light" panose="020B0502040204020203" pitchFamily="34" charset="0"/>
                <a:cs typeface="Segoe UI Light" panose="020B0502040204020203" pitchFamily="34" charset="0"/>
              </a:rPr>
              <a:t> The user needs to specify k</a:t>
            </a:r>
          </a:p>
          <a:p>
            <a:pPr marL="169577" indent="-169577" defTabSz="896112">
              <a:spcBef>
                <a:spcPts val="1176"/>
              </a:spcBef>
              <a:buClr>
                <a:srgbClr val="FF0000"/>
              </a:buClr>
              <a:buFont typeface="Wingdings" pitchFamily="2" charset="2"/>
              <a:buChar char="§"/>
              <a:defRPr/>
            </a:pPr>
            <a:r>
              <a:rPr lang="en-US" altLang="ja-JP" sz="1600" dirty="0">
                <a:solidFill>
                  <a:srgbClr val="000000"/>
                </a:solidFill>
                <a:latin typeface="Segoe UI Light" panose="020B0502040204020203" pitchFamily="34" charset="0"/>
                <a:cs typeface="Segoe UI Light" panose="020B0502040204020203" pitchFamily="34" charset="0"/>
              </a:rPr>
              <a:t>The algorithm is sensitive to outliers</a:t>
            </a:r>
          </a:p>
          <a:p>
            <a:pPr marL="617633" lvl="1" indent="-169577" defTabSz="896112">
              <a:spcBef>
                <a:spcPts val="1176"/>
              </a:spcBef>
              <a:buClr>
                <a:srgbClr val="FF0000"/>
              </a:buClr>
              <a:buFont typeface="Wingdings" pitchFamily="2" charset="2"/>
              <a:buChar char="§"/>
              <a:defRPr/>
            </a:pPr>
            <a:r>
              <a:rPr lang="en-US" altLang="ja-JP" sz="1600" dirty="0">
                <a:solidFill>
                  <a:srgbClr val="000000"/>
                </a:solidFill>
                <a:latin typeface="Segoe UI Light" panose="020B0502040204020203" pitchFamily="34" charset="0"/>
                <a:cs typeface="Segoe UI Light" panose="020B0502040204020203" pitchFamily="34" charset="0"/>
              </a:rPr>
              <a:t>Outliers are data points that are very far away from other data points</a:t>
            </a:r>
          </a:p>
          <a:p>
            <a:pPr marL="617633" lvl="1" indent="-169577" defTabSz="896112">
              <a:spcBef>
                <a:spcPts val="1176"/>
              </a:spcBef>
              <a:buClr>
                <a:srgbClr val="FF0000"/>
              </a:buClr>
              <a:buFont typeface="Wingdings" pitchFamily="2" charset="2"/>
              <a:buChar char="§"/>
              <a:defRPr/>
            </a:pPr>
            <a:r>
              <a:rPr lang="en-US" altLang="ja-JP" sz="1600" dirty="0">
                <a:solidFill>
                  <a:srgbClr val="000000"/>
                </a:solidFill>
                <a:latin typeface="Segoe UI Light" panose="020B0502040204020203" pitchFamily="34" charset="0"/>
                <a:cs typeface="Segoe UI Light" panose="020B0502040204020203" pitchFamily="34" charset="0"/>
              </a:rPr>
              <a:t>Outliers could be errors in the data recording or some special data points with very different values </a:t>
            </a:r>
          </a:p>
          <a:p>
            <a:pPr defTabSz="896112">
              <a:spcBef>
                <a:spcPts val="1176"/>
              </a:spcBef>
              <a:buClr>
                <a:srgbClr val="747678"/>
              </a:buClr>
              <a:defRPr/>
            </a:pPr>
            <a:endParaRPr lang="en-US" sz="1274" dirty="0">
              <a:solidFill>
                <a:srgbClr val="000000"/>
              </a:solidFill>
              <a:latin typeface="Segoe UI Light" panose="020B0502040204020203" pitchFamily="34" charset="0"/>
              <a:cs typeface="Segoe UI Light" panose="020B0502040204020203" pitchFamily="34" charset="0"/>
            </a:endParaRPr>
          </a:p>
        </p:txBody>
      </p:sp>
      <p:sp>
        <p:nvSpPr>
          <p:cNvPr id="15" name="Freeform 14"/>
          <p:cNvSpPr/>
          <p:nvPr>
            <p:custDataLst>
              <p:tags r:id="rId5"/>
            </p:custDataLst>
          </p:nvPr>
        </p:nvSpPr>
        <p:spPr>
          <a:xfrm>
            <a:off x="6245358" y="1711388"/>
            <a:ext cx="298713" cy="3916225"/>
          </a:xfrm>
          <a:custGeom>
            <a:avLst/>
            <a:gdLst/>
            <a:ahLst/>
            <a:cxnLst/>
            <a:rect l="0" t="0" r="0" b="0"/>
            <a:pathLst>
              <a:path w="304801" h="4231416">
                <a:moveTo>
                  <a:pt x="0" y="0"/>
                </a:moveTo>
                <a:lnTo>
                  <a:pt x="304800" y="2115707"/>
                </a:lnTo>
                <a:lnTo>
                  <a:pt x="0" y="4231415"/>
                </a:lnTo>
                <a:close/>
              </a:path>
            </a:pathLst>
          </a:custGeom>
          <a:solidFill>
            <a:srgbClr val="FF0000"/>
          </a:solidFill>
          <a:ln w="19050">
            <a:solidFill>
              <a:srgbClr val="FF0000"/>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0563" tIns="35281" rIns="35281" bIns="70563" anchor="ctr"/>
          <a:lstStyle/>
          <a:p>
            <a:pPr algn="ctr" defTabSz="896112">
              <a:spcBef>
                <a:spcPct val="50000"/>
              </a:spcBef>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16" name="Freeform 15"/>
          <p:cNvSpPr/>
          <p:nvPr>
            <p:custDataLst>
              <p:tags r:id="rId6"/>
            </p:custDataLst>
          </p:nvPr>
        </p:nvSpPr>
        <p:spPr>
          <a:xfrm flipH="1">
            <a:off x="5797284" y="1711389"/>
            <a:ext cx="339882" cy="3919329"/>
          </a:xfrm>
          <a:custGeom>
            <a:avLst/>
            <a:gdLst/>
            <a:ahLst/>
            <a:cxnLst/>
            <a:rect l="0" t="0" r="0" b="0"/>
            <a:pathLst>
              <a:path w="304801" h="4231416">
                <a:moveTo>
                  <a:pt x="0" y="0"/>
                </a:moveTo>
                <a:lnTo>
                  <a:pt x="304800" y="2115707"/>
                </a:lnTo>
                <a:lnTo>
                  <a:pt x="0" y="4231415"/>
                </a:lnTo>
                <a:close/>
              </a:path>
            </a:pathLst>
          </a:custGeom>
          <a:solidFill>
            <a:schemeClr val="accent4"/>
          </a:solidFill>
          <a:ln w="19050">
            <a:solidFill>
              <a:schemeClr val="accent4"/>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0563" tIns="35281" rIns="35281" bIns="70563" anchor="ctr"/>
          <a:lstStyle/>
          <a:p>
            <a:pPr algn="ctr" defTabSz="896112">
              <a:spcBef>
                <a:spcPct val="50000"/>
              </a:spcBef>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19</a:t>
            </a:fld>
            <a:endParaRPr lang="en-US"/>
          </a:p>
        </p:txBody>
      </p:sp>
    </p:spTree>
    <p:extLst>
      <p:ext uri="{BB962C8B-B14F-4D97-AF65-F5344CB8AC3E}">
        <p14:creationId xmlns:p14="http://schemas.microsoft.com/office/powerpoint/2010/main" val="328421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fontAlgn="ctr">
              <a:buClr>
                <a:schemeClr val="tx2"/>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Overview of Clustering and Scenarios for Usage</a:t>
            </a:r>
          </a:p>
          <a:p>
            <a:pPr fontAlgn="ct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A Deep Dive into K Means Clustering </a:t>
            </a:r>
          </a:p>
          <a:p>
            <a:pPr fontAlgn="ct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A Deep Dive into Heirarchical Agglomerative Clustering</a:t>
            </a:r>
          </a:p>
          <a:p>
            <a:pPr marL="0" indent="0" fontAlgn="ctr">
              <a:buClr>
                <a:schemeClr val="tx2"/>
              </a:buClr>
              <a:buNone/>
            </a:pPr>
            <a:endParaRPr lang="en-US" sz="2400" dirty="0">
              <a:latin typeface="Segoe UI Light" panose="020B0502040204020203" pitchFamily="34" charset="0"/>
              <a:cs typeface="Segoe UI Light" panose="020B0502040204020203" pitchFamily="34" charset="0"/>
            </a:endParaRPr>
          </a:p>
          <a:p>
            <a:pPr marL="0" indent="0">
              <a:buNone/>
            </a:pPr>
            <a:endParaRPr lang="en-US" sz="2400" dirty="0">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Over the next 1 hour, you will get an…</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a:t>
            </a:fld>
            <a:endParaRPr lang="en-US"/>
          </a:p>
        </p:txBody>
      </p:sp>
    </p:spTree>
    <p:extLst>
      <p:ext uri="{BB962C8B-B14F-4D97-AF65-F5344CB8AC3E}">
        <p14:creationId xmlns:p14="http://schemas.microsoft.com/office/powerpoint/2010/main" val="3474855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p:txBody>
          <a:bodyPr/>
          <a:lstStyle/>
          <a:p>
            <a:r>
              <a:rPr lang="en-US" altLang="nl-NL" dirty="0">
                <a:latin typeface="Segoe UI Light" panose="020B0502040204020203" pitchFamily="34" charset="0"/>
                <a:cs typeface="Segoe UI Light" panose="020B0502040204020203" pitchFamily="34" charset="0"/>
              </a:rPr>
              <a:t>Weaknesses of k-means: Problems and Dealing with Outliers</a:t>
            </a:r>
          </a:p>
        </p:txBody>
      </p:sp>
      <p:pic>
        <p:nvPicPr>
          <p:cNvPr id="785411" name="Picture 3"/>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348123" y="1668145"/>
            <a:ext cx="4478338" cy="3997325"/>
          </a:xfrm>
        </p:spPr>
      </p:pic>
      <p:sp>
        <p:nvSpPr>
          <p:cNvPr id="2" name="TextBox 1"/>
          <p:cNvSpPr txBox="1"/>
          <p:nvPr/>
        </p:nvSpPr>
        <p:spPr>
          <a:xfrm>
            <a:off x="4826461" y="1562031"/>
            <a:ext cx="7019804" cy="4858061"/>
          </a:xfrm>
          <a:prstGeom prst="rect">
            <a:avLst/>
          </a:prstGeom>
          <a:noFill/>
        </p:spPr>
        <p:txBody>
          <a:bodyPr wrap="square" rtlCol="0">
            <a:spAutoFit/>
          </a:bodyPr>
          <a:lstStyle/>
          <a:p>
            <a:pPr marL="336042" indent="-336042" defTabSz="896112">
              <a:buClr>
                <a:srgbClr val="FF5800"/>
              </a:buClr>
              <a:buFont typeface="Wingdings" panose="05000000000000000000" pitchFamily="2" charset="2"/>
              <a:buChar char="§"/>
            </a:pPr>
            <a:r>
              <a:rPr lang="en-US" altLang="ja-JP" sz="2352" dirty="0">
                <a:solidFill>
                  <a:srgbClr val="646464"/>
                </a:solidFill>
                <a:latin typeface="Segoe UI Light" panose="020B0502040204020203" pitchFamily="34" charset="0"/>
                <a:ea typeface="ＭＳ Ｐゴシック" panose="020B0600070205080204" pitchFamily="34" charset="-128"/>
                <a:cs typeface="Segoe UI Light" panose="020B0502040204020203" pitchFamily="34" charset="0"/>
              </a:rPr>
              <a:t>One method is to remove some data points in the clustering process that are much further away from the centroids than other data points</a:t>
            </a:r>
          </a:p>
          <a:p>
            <a:pPr marL="784098" lvl="1" indent="-336042" defTabSz="896112">
              <a:buClr>
                <a:srgbClr val="FF5800"/>
              </a:buClr>
              <a:buFont typeface="Wingdings" panose="05000000000000000000" pitchFamily="2" charset="2"/>
              <a:buChar char="§"/>
            </a:pPr>
            <a:r>
              <a:rPr lang="en-US" altLang="ja-JP" sz="1960" dirty="0">
                <a:solidFill>
                  <a:srgbClr val="646464"/>
                </a:solidFill>
                <a:latin typeface="Segoe UI Light" panose="020B0502040204020203" pitchFamily="34" charset="0"/>
                <a:ea typeface="ＭＳ Ｐゴシック" panose="020B0600070205080204" pitchFamily="34" charset="-128"/>
                <a:cs typeface="Segoe UI Light" panose="020B0502040204020203" pitchFamily="34" charset="0"/>
              </a:rPr>
              <a:t>To be safe, we may want to monitor these possible outliers over a few iterations and then decide to remove them</a:t>
            </a:r>
          </a:p>
          <a:p>
            <a:pPr marL="336042" indent="-336042" defTabSz="896112">
              <a:buClr>
                <a:srgbClr val="FF5800"/>
              </a:buClr>
              <a:buFont typeface="Wingdings" panose="05000000000000000000" pitchFamily="2" charset="2"/>
              <a:buChar char="§"/>
            </a:pPr>
            <a:endParaRPr lang="en-US" altLang="ja-JP" sz="2352" dirty="0">
              <a:solidFill>
                <a:srgbClr val="646464"/>
              </a:solidFill>
              <a:latin typeface="Segoe UI Light" panose="020B0502040204020203" pitchFamily="34" charset="0"/>
              <a:ea typeface="ＭＳ Ｐゴシック" panose="020B0600070205080204" pitchFamily="34" charset="-128"/>
              <a:cs typeface="Segoe UI Light" panose="020B0502040204020203" pitchFamily="34" charset="0"/>
            </a:endParaRPr>
          </a:p>
          <a:p>
            <a:pPr marL="336042" indent="-336042" defTabSz="896112">
              <a:buClr>
                <a:srgbClr val="FF5800"/>
              </a:buClr>
              <a:buFont typeface="Wingdings" panose="05000000000000000000" pitchFamily="2" charset="2"/>
              <a:buChar char="§"/>
            </a:pPr>
            <a:r>
              <a:rPr lang="en-US" altLang="ja-JP" sz="2352" dirty="0">
                <a:solidFill>
                  <a:srgbClr val="646464"/>
                </a:solidFill>
                <a:latin typeface="Segoe UI Light" panose="020B0502040204020203" pitchFamily="34" charset="0"/>
                <a:ea typeface="ＭＳ Ｐゴシック" panose="020B0600070205080204" pitchFamily="34" charset="-128"/>
                <a:cs typeface="Segoe UI Light" panose="020B0502040204020203" pitchFamily="34" charset="0"/>
              </a:rPr>
              <a:t>Another method is to perform random sampling Since in sampling we only choose a small subset of the data points, the chance of selecting an outlier is very small</a:t>
            </a:r>
          </a:p>
          <a:p>
            <a:pPr marL="784098" lvl="1" indent="-336042" defTabSz="896112">
              <a:buClr>
                <a:srgbClr val="FF5800"/>
              </a:buClr>
              <a:buFont typeface="Wingdings" panose="05000000000000000000" pitchFamily="2" charset="2"/>
              <a:buChar char="§"/>
            </a:pPr>
            <a:r>
              <a:rPr lang="en-US" altLang="nl-NL" sz="1960" dirty="0">
                <a:solidFill>
                  <a:srgbClr val="646464"/>
                </a:solidFill>
                <a:latin typeface="Segoe UI Light" panose="020B0502040204020203" pitchFamily="34" charset="0"/>
                <a:ea typeface="ＭＳ Ｐゴシック" panose="020B0600070205080204" pitchFamily="34" charset="-128"/>
                <a:cs typeface="Segoe UI Light" panose="020B0502040204020203" pitchFamily="34" charset="0"/>
              </a:rPr>
              <a:t>Assign the rest of the data points to the clusters by distance or similarity comparison, or classification</a:t>
            </a:r>
          </a:p>
          <a:p>
            <a:pPr defTabSz="896112"/>
            <a:endParaRPr lang="en-US" sz="2352" dirty="0">
              <a:solidFill>
                <a:srgbClr val="000000"/>
              </a:solidFill>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20</a:t>
            </a:fld>
            <a:endParaRPr lang="en-US"/>
          </a:p>
        </p:txBody>
      </p:sp>
    </p:spTree>
    <p:extLst>
      <p:ext uri="{BB962C8B-B14F-4D97-AF65-F5344CB8AC3E}">
        <p14:creationId xmlns:p14="http://schemas.microsoft.com/office/powerpoint/2010/main" val="2642312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5"/>
          <p:cNvSpPr>
            <a:spLocks noChangeArrowheads="1"/>
          </p:cNvSpPr>
          <p:nvPr>
            <p:custDataLst>
              <p:tags r:id="rId1"/>
            </p:custDataLst>
          </p:nvPr>
        </p:nvSpPr>
        <p:spPr bwMode="auto">
          <a:xfrm>
            <a:off x="424689" y="2044732"/>
            <a:ext cx="5189724" cy="3699310"/>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defTabSz="896112">
              <a:spcBef>
                <a:spcPts val="1176"/>
              </a:spcBef>
              <a:buClr>
                <a:srgbClr val="747678"/>
              </a:buClr>
              <a:defRPr/>
            </a:pPr>
            <a:endParaRPr lang="nl-NL" sz="1274" dirty="0">
              <a:solidFill>
                <a:srgbClr val="000000">
                  <a:lumMod val="85000"/>
                  <a:lumOff val="15000"/>
                </a:srgbClr>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altLang="nl-NL" dirty="0">
                <a:latin typeface="Segoe UI Light" panose="020B0502040204020203" pitchFamily="34" charset="0"/>
                <a:cs typeface="Segoe UI Light" panose="020B0502040204020203" pitchFamily="34" charset="0"/>
              </a:rPr>
              <a:t>Weaknesses of k-means: Initial Seeds Sensitivity</a:t>
            </a:r>
            <a:endParaRPr lang="en-GB" dirty="0">
              <a:latin typeface="Segoe UI Light" panose="020B0502040204020203" pitchFamily="34" charset="0"/>
              <a:cs typeface="Segoe UI Light" panose="020B0502040204020203" pitchFamily="34" charset="0"/>
            </a:endParaRPr>
          </a:p>
        </p:txBody>
      </p:sp>
      <p:pic>
        <p:nvPicPr>
          <p:cNvPr id="9" name="Picture 4"/>
          <p:cNvPicPr>
            <a:picLocks noGrp="1" noChangeAspect="1" noChangeArrowheads="1"/>
          </p:cNvPicPr>
          <p:nvPr>
            <p:ph idx="4294967295"/>
          </p:nvPr>
        </p:nvPicPr>
        <p:blipFill>
          <a:blip r:embed="rId8">
            <a:extLst>
              <a:ext uri="{28A0092B-C50C-407E-A947-70E740481C1C}">
                <a14:useLocalDpi xmlns:a14="http://schemas.microsoft.com/office/drawing/2010/main" val="0"/>
              </a:ext>
            </a:extLst>
          </a:blip>
          <a:stretch>
            <a:fillRect/>
          </a:stretch>
        </p:blipFill>
        <p:spPr>
          <a:xfrm>
            <a:off x="639188" y="2268740"/>
            <a:ext cx="4975225" cy="3468688"/>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1" name="Rectangle 6"/>
          <p:cNvSpPr>
            <a:spLocks noChangeArrowheads="1"/>
          </p:cNvSpPr>
          <p:nvPr>
            <p:custDataLst>
              <p:tags r:id="rId2"/>
            </p:custDataLst>
          </p:nvPr>
        </p:nvSpPr>
        <p:spPr bwMode="auto">
          <a:xfrm>
            <a:off x="424690" y="1712076"/>
            <a:ext cx="5189723" cy="326729"/>
          </a:xfrm>
          <a:prstGeom prst="round2SameRect">
            <a:avLst/>
          </a:prstGeom>
          <a:solidFill>
            <a:schemeClr val="tx2"/>
          </a:solidFill>
          <a:ln w="9525">
            <a:solidFill>
              <a:schemeClr val="tx2"/>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sz="1568" b="1" dirty="0">
                <a:solidFill>
                  <a:srgbClr val="FFFFFF"/>
                </a:solidFill>
                <a:latin typeface="Segoe UI Light" panose="020B0502040204020203" pitchFamily="34" charset="0"/>
                <a:cs typeface="Segoe UI Light" panose="020B0502040204020203" pitchFamily="34" charset="0"/>
              </a:rPr>
              <a:t>The algorithm is sensitive to initial seeds</a:t>
            </a:r>
          </a:p>
        </p:txBody>
      </p:sp>
      <p:sp>
        <p:nvSpPr>
          <p:cNvPr id="13" name="Rectangle 6"/>
          <p:cNvSpPr>
            <a:spLocks noChangeArrowheads="1"/>
          </p:cNvSpPr>
          <p:nvPr>
            <p:custDataLst>
              <p:tags r:id="rId3"/>
            </p:custDataLst>
          </p:nvPr>
        </p:nvSpPr>
        <p:spPr bwMode="auto">
          <a:xfrm>
            <a:off x="6736885" y="1712076"/>
            <a:ext cx="5109380" cy="326729"/>
          </a:xfrm>
          <a:prstGeom prst="round2SameRect">
            <a:avLst/>
          </a:prstGeom>
          <a:solidFill>
            <a:schemeClr val="tx2"/>
          </a:solidFill>
          <a:ln w="9525">
            <a:solidFill>
              <a:schemeClr val="tx2"/>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sz="1568" b="1" dirty="0">
                <a:solidFill>
                  <a:srgbClr val="FFFFFF"/>
                </a:solidFill>
                <a:latin typeface="Segoe UI Light" panose="020B0502040204020203" pitchFamily="34" charset="0"/>
                <a:cs typeface="Segoe UI Light" panose="020B0502040204020203" pitchFamily="34" charset="0"/>
              </a:rPr>
              <a:t>Using different seeds can give good results</a:t>
            </a:r>
          </a:p>
        </p:txBody>
      </p:sp>
      <p:sp>
        <p:nvSpPr>
          <p:cNvPr id="14" name="Rectangle 15"/>
          <p:cNvSpPr>
            <a:spLocks noChangeArrowheads="1"/>
          </p:cNvSpPr>
          <p:nvPr>
            <p:custDataLst>
              <p:tags r:id="rId4"/>
            </p:custDataLst>
          </p:nvPr>
        </p:nvSpPr>
        <p:spPr bwMode="auto">
          <a:xfrm>
            <a:off x="6736885" y="2044732"/>
            <a:ext cx="5109380" cy="3699310"/>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defTabSz="896112">
              <a:spcBef>
                <a:spcPts val="1176"/>
              </a:spcBef>
              <a:buClr>
                <a:srgbClr val="747678"/>
              </a:buClr>
              <a:defRPr/>
            </a:pPr>
            <a:endParaRPr lang="en-US" sz="1274" dirty="0">
              <a:solidFill>
                <a:srgbClr val="000000"/>
              </a:solidFill>
              <a:latin typeface="Calibri" panose="020F0502020204030204" pitchFamily="34" charset="0"/>
            </a:endParaRPr>
          </a:p>
        </p:txBody>
      </p:sp>
      <p:sp>
        <p:nvSpPr>
          <p:cNvPr id="15" name="Freeform 14"/>
          <p:cNvSpPr/>
          <p:nvPr>
            <p:custDataLst>
              <p:tags r:id="rId5"/>
            </p:custDataLst>
          </p:nvPr>
        </p:nvSpPr>
        <p:spPr>
          <a:xfrm>
            <a:off x="6057810" y="1827817"/>
            <a:ext cx="298713" cy="3916225"/>
          </a:xfrm>
          <a:custGeom>
            <a:avLst/>
            <a:gdLst/>
            <a:ahLst/>
            <a:cxnLst/>
            <a:rect l="0" t="0" r="0" b="0"/>
            <a:pathLst>
              <a:path w="304801" h="4231416">
                <a:moveTo>
                  <a:pt x="0" y="0"/>
                </a:moveTo>
                <a:lnTo>
                  <a:pt x="304800" y="2115707"/>
                </a:lnTo>
                <a:lnTo>
                  <a:pt x="0" y="4231415"/>
                </a:lnTo>
                <a:close/>
              </a:path>
            </a:pathLst>
          </a:custGeom>
          <a:solidFill>
            <a:schemeClr val="tx2"/>
          </a:solidFill>
          <a:ln w="19050">
            <a:solidFill>
              <a:schemeClr val="tx2"/>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0563" tIns="35281" rIns="35281" bIns="70563" anchor="ctr"/>
          <a:lstStyle/>
          <a:p>
            <a:pPr algn="ctr" defTabSz="896112">
              <a:spcBef>
                <a:spcPct val="50000"/>
              </a:spcBef>
              <a:defRPr/>
            </a:pPr>
            <a:endParaRPr lang="en-GB" sz="1176" b="1" dirty="0">
              <a:solidFill>
                <a:srgbClr val="FFFFFF"/>
              </a:solidFill>
              <a:latin typeface="Calibri" pitchFamily="34" charset="0"/>
              <a:cs typeface="Calibri" pitchFamily="34" charset="0"/>
            </a:endParaRPr>
          </a:p>
        </p:txBody>
      </p:sp>
      <p:pic>
        <p:nvPicPr>
          <p:cNvPr id="10" name="Picture 4"/>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066825" y="2308819"/>
            <a:ext cx="4299708" cy="2837793"/>
          </a:xfrm>
          <a:prstGeom prst="rect">
            <a:avLst/>
          </a:prstGeom>
          <a:noFill/>
          <a:ln w="9525">
            <a:noFill/>
            <a:miter lim="800000"/>
            <a:headEnd/>
            <a:tailEnd/>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17" name="Rectangle 6"/>
          <p:cNvSpPr>
            <a:spLocks noChangeArrowheads="1"/>
          </p:cNvSpPr>
          <p:nvPr>
            <p:custDataLst>
              <p:tags r:id="rId6"/>
            </p:custDataLst>
          </p:nvPr>
        </p:nvSpPr>
        <p:spPr bwMode="auto">
          <a:xfrm>
            <a:off x="6736885" y="5410699"/>
            <a:ext cx="5109380" cy="326729"/>
          </a:xfrm>
          <a:prstGeom prst="rect">
            <a:avLst/>
          </a:prstGeom>
          <a:solidFill>
            <a:schemeClr val="accent5"/>
          </a:solidFill>
          <a:ln w="9525">
            <a:solidFill>
              <a:schemeClr val="accent5"/>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sz="1568" b="1" dirty="0">
                <a:solidFill>
                  <a:srgbClr val="FFFFFF"/>
                </a:solidFill>
                <a:latin typeface="Segoe UI Light" panose="020B0502040204020203" pitchFamily="34" charset="0"/>
                <a:cs typeface="Segoe UI Light" panose="020B0502040204020203" pitchFamily="34" charset="0"/>
              </a:rPr>
              <a:t>There are some methods to help choose good seeds</a:t>
            </a:r>
          </a:p>
        </p:txBody>
      </p:sp>
      <p:sp>
        <p:nvSpPr>
          <p:cNvPr id="3" name="Slide Number Placeholder 2"/>
          <p:cNvSpPr>
            <a:spLocks noGrp="1"/>
          </p:cNvSpPr>
          <p:nvPr>
            <p:ph type="sldNum" sz="quarter" idx="12"/>
          </p:nvPr>
        </p:nvSpPr>
        <p:spPr/>
        <p:txBody>
          <a:bodyPr/>
          <a:lstStyle/>
          <a:p>
            <a:fld id="{3847DB54-D037-B84F-B6F1-2E8DA40D09AD}" type="slidenum">
              <a:rPr lang="en-US" smtClean="0"/>
              <a:pPr/>
              <a:t>21</a:t>
            </a:fld>
            <a:endParaRPr lang="en-US"/>
          </a:p>
        </p:txBody>
      </p:sp>
    </p:spTree>
    <p:extLst>
      <p:ext uri="{BB962C8B-B14F-4D97-AF65-F5344CB8AC3E}">
        <p14:creationId xmlns:p14="http://schemas.microsoft.com/office/powerpoint/2010/main" val="13819966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p:txBody>
          <a:bodyPr/>
          <a:lstStyle/>
          <a:p>
            <a:r>
              <a:rPr lang="en-US" altLang="nl-NL" dirty="0">
                <a:latin typeface="Segoe UI Light" panose="020B0502040204020203" pitchFamily="34" charset="0"/>
                <a:cs typeface="Segoe UI Light" panose="020B0502040204020203" pitchFamily="34" charset="0"/>
              </a:rPr>
              <a:t>Weaknesses of k-means: Hyper-Ellipsoid Clusters</a:t>
            </a:r>
          </a:p>
        </p:txBody>
      </p:sp>
      <p:pic>
        <p:nvPicPr>
          <p:cNvPr id="791556" name="Picture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2879408" y="2914650"/>
            <a:ext cx="6945312" cy="2922587"/>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91555" name="Rectangle 3"/>
          <p:cNvSpPr>
            <a:spLocks noGrp="1" noChangeArrowheads="1"/>
          </p:cNvSpPr>
          <p:nvPr>
            <p:ph type="body" sz="half" idx="4294967295"/>
          </p:nvPr>
        </p:nvSpPr>
        <p:spPr>
          <a:xfrm>
            <a:off x="766763" y="1935163"/>
            <a:ext cx="11425237" cy="979487"/>
          </a:xfrm>
        </p:spPr>
        <p:txBody>
          <a:bodyPr/>
          <a:lstStyle/>
          <a:p>
            <a:pPr marL="0" indent="0" algn="ctr">
              <a:buClr>
                <a:schemeClr val="tx2"/>
              </a:buClr>
              <a:buNone/>
            </a:pPr>
            <a:r>
              <a:rPr lang="en-US" altLang="ja-JP" sz="2400" dirty="0">
                <a:latin typeface="Segoe UI Light" panose="020B0502040204020203" pitchFamily="34" charset="0"/>
                <a:ea typeface="ＭＳ Ｐゴシック" panose="020B0600070205080204" pitchFamily="34" charset="-128"/>
                <a:cs typeface="Segoe UI Light" panose="020B0502040204020203" pitchFamily="34" charset="0"/>
              </a:rPr>
              <a:t>The k-means algorithm is not suitable for discovering clusters that are not hyper-ellipsoids (or hyper-spheres) </a:t>
            </a:r>
            <a:endParaRPr lang="en-US" altLang="nl-NL" sz="2400" dirty="0">
              <a:latin typeface="Segoe UI Light" panose="020B0502040204020203" pitchFamily="34" charset="0"/>
              <a:cs typeface="Segoe UI Light" panose="020B0502040204020203" pitchFamily="34" charset="0"/>
            </a:endParaRPr>
          </a:p>
        </p:txBody>
      </p:sp>
      <p:sp>
        <p:nvSpPr>
          <p:cNvPr id="791558" name="Text Box 6"/>
          <p:cNvSpPr txBox="1">
            <a:spLocks noChangeArrowheads="1"/>
          </p:cNvSpPr>
          <p:nvPr/>
        </p:nvSpPr>
        <p:spPr bwMode="auto">
          <a:xfrm>
            <a:off x="8831298" y="3213223"/>
            <a:ext cx="502953" cy="374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336042" indent="-336042" defTabSz="896112">
              <a:spcBef>
                <a:spcPct val="50000"/>
              </a:spcBef>
            </a:pPr>
            <a:r>
              <a:rPr lang="en-US" altLang="nl-NL" sz="1799">
                <a:solidFill>
                  <a:prstClr val="black"/>
                </a:solidFill>
              </a:rPr>
              <a:t>+</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22</a:t>
            </a:fld>
            <a:endParaRPr lang="en-US"/>
          </a:p>
        </p:txBody>
      </p:sp>
    </p:spTree>
    <p:extLst>
      <p:ext uri="{BB962C8B-B14F-4D97-AF65-F5344CB8AC3E}">
        <p14:creationId xmlns:p14="http://schemas.microsoft.com/office/powerpoint/2010/main" val="3675077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23</a:t>
            </a:fld>
            <a:endParaRPr lang="en-US"/>
          </a:p>
        </p:txBody>
      </p:sp>
      <p:sp>
        <p:nvSpPr>
          <p:cNvPr id="4" name="TextBox 3"/>
          <p:cNvSpPr txBox="1"/>
          <p:nvPr/>
        </p:nvSpPr>
        <p:spPr>
          <a:xfrm>
            <a:off x="1465917" y="2756892"/>
            <a:ext cx="9558882" cy="769441"/>
          </a:xfrm>
          <a:prstGeom prst="rect">
            <a:avLst/>
          </a:prstGeom>
          <a:noFill/>
        </p:spPr>
        <p:txBody>
          <a:bodyPr wrap="square" rtlCol="0">
            <a:spAutoFit/>
          </a:bodyPr>
          <a:lstStyle/>
          <a:p>
            <a:pPr defTabSz="455509"/>
            <a:r>
              <a:rPr lang="en-US" sz="4400" dirty="0">
                <a:solidFill>
                  <a:srgbClr val="FFFFFF"/>
                </a:solidFill>
              </a:rPr>
              <a:t>Hierarchical Agglomerative Clustering</a:t>
            </a:r>
          </a:p>
        </p:txBody>
      </p:sp>
    </p:spTree>
    <p:extLst>
      <p:ext uri="{BB962C8B-B14F-4D97-AF65-F5344CB8AC3E}">
        <p14:creationId xmlns:p14="http://schemas.microsoft.com/office/powerpoint/2010/main" val="41199312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Hierarchical Agglomerative Clustering (1/8)</a:t>
            </a:r>
          </a:p>
        </p:txBody>
      </p:sp>
      <p:sp>
        <p:nvSpPr>
          <p:cNvPr id="23" name="Content Placeholder 2"/>
          <p:cNvSpPr txBox="1">
            <a:spLocks/>
          </p:cNvSpPr>
          <p:nvPr/>
        </p:nvSpPr>
        <p:spPr>
          <a:xfrm>
            <a:off x="960792" y="1406526"/>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25" name="Group 24"/>
          <p:cNvGrpSpPr/>
          <p:nvPr/>
        </p:nvGrpSpPr>
        <p:grpSpPr>
          <a:xfrm>
            <a:off x="4396900" y="3113577"/>
            <a:ext cx="1666123" cy="1970204"/>
            <a:chOff x="4733145" y="2825742"/>
            <a:chExt cx="969263" cy="1222892"/>
          </a:xfrm>
        </p:grpSpPr>
        <p:sp>
          <p:nvSpPr>
            <p:cNvPr id="26" name="Oval 25"/>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27" name="Oval 26"/>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28" name="Oval 27"/>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29" name="Oval 28"/>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0" name="Oval 29"/>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1" name="Oval 30"/>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2" name="Oval 31"/>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35" name="Straight Connector 34"/>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36" name="Straight Connector 35"/>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3" name="Slide Number Placeholder 2"/>
          <p:cNvSpPr>
            <a:spLocks noGrp="1"/>
          </p:cNvSpPr>
          <p:nvPr>
            <p:ph type="sldNum" sz="quarter" idx="12"/>
          </p:nvPr>
        </p:nvSpPr>
        <p:spPr/>
        <p:txBody>
          <a:bodyPr/>
          <a:lstStyle/>
          <a:p>
            <a:fld id="{3847DB54-D037-B84F-B6F1-2E8DA40D09AD}" type="slidenum">
              <a:rPr lang="en-US" smtClean="0"/>
              <a:pPr/>
              <a:t>24</a:t>
            </a:fld>
            <a:endParaRPr lang="en-US"/>
          </a:p>
        </p:txBody>
      </p:sp>
    </p:spTree>
    <p:extLst>
      <p:ext uri="{BB962C8B-B14F-4D97-AF65-F5344CB8AC3E}">
        <p14:creationId xmlns:p14="http://schemas.microsoft.com/office/powerpoint/2010/main" val="2745392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bwMode="auto">
          <a:xfrm>
            <a:off x="960792" y="38260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(2/8)</a:t>
            </a:r>
          </a:p>
        </p:txBody>
      </p:sp>
      <p:sp>
        <p:nvSpPr>
          <p:cNvPr id="28" name="Content Placeholder 2"/>
          <p:cNvSpPr txBox="1">
            <a:spLocks/>
          </p:cNvSpPr>
          <p:nvPr/>
        </p:nvSpPr>
        <p:spPr>
          <a:xfrm>
            <a:off x="960792" y="1363709"/>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23" name="Group 22"/>
          <p:cNvGrpSpPr/>
          <p:nvPr/>
        </p:nvGrpSpPr>
        <p:grpSpPr>
          <a:xfrm>
            <a:off x="4429647" y="3041236"/>
            <a:ext cx="1666123" cy="1970204"/>
            <a:chOff x="4733145" y="2825742"/>
            <a:chExt cx="969263" cy="1222892"/>
          </a:xfrm>
        </p:grpSpPr>
        <p:sp>
          <p:nvSpPr>
            <p:cNvPr id="25" name="Oval 24"/>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29" name="Oval 28"/>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0" name="Oval 29"/>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1" name="Oval 30"/>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2" name="Oval 31"/>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5" name="Oval 34"/>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6" name="Oval 35"/>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37" name="Straight Connector 36"/>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38" name="Straight Connector 37"/>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39" name="Straight Connector 38"/>
          <p:cNvCxnSpPr>
            <a:endCxn id="33"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25</a:t>
            </a:fld>
            <a:endParaRPr lang="en-US"/>
          </a:p>
        </p:txBody>
      </p:sp>
    </p:spTree>
    <p:extLst>
      <p:ext uri="{BB962C8B-B14F-4D97-AF65-F5344CB8AC3E}">
        <p14:creationId xmlns:p14="http://schemas.microsoft.com/office/powerpoint/2010/main" val="2536907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txBox="1">
            <a:spLocks/>
          </p:cNvSpPr>
          <p:nvPr/>
        </p:nvSpPr>
        <p:spPr bwMode="auto">
          <a:xfrm>
            <a:off x="986368" y="44460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(3/8)</a:t>
            </a:r>
          </a:p>
        </p:txBody>
      </p:sp>
      <p:sp>
        <p:nvSpPr>
          <p:cNvPr id="30" name="Content Placeholder 2"/>
          <p:cNvSpPr txBox="1">
            <a:spLocks/>
          </p:cNvSpPr>
          <p:nvPr/>
        </p:nvSpPr>
        <p:spPr>
          <a:xfrm>
            <a:off x="900815" y="1373160"/>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42" name="Group 41"/>
          <p:cNvGrpSpPr/>
          <p:nvPr/>
        </p:nvGrpSpPr>
        <p:grpSpPr>
          <a:xfrm>
            <a:off x="4429647" y="3041236"/>
            <a:ext cx="1666123" cy="1970204"/>
            <a:chOff x="4733145" y="2825742"/>
            <a:chExt cx="969263" cy="1222892"/>
          </a:xfrm>
        </p:grpSpPr>
        <p:sp>
          <p:nvSpPr>
            <p:cNvPr id="43" name="Oval 42"/>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4" name="Oval 43"/>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5" name="Oval 44"/>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6" name="Oval 45"/>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7" name="Oval 46"/>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8" name="Oval 47"/>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9" name="Oval 48"/>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0" name="Oval 49"/>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1" name="Oval 50"/>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52" name="Straight Connector 51"/>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53" name="Straight Connector 52"/>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54" name="Straight Connector 53"/>
          <p:cNvCxnSpPr/>
          <p:nvPr/>
        </p:nvCxnSpPr>
        <p:spPr>
          <a:xfrm flipH="1" flipV="1">
            <a:off x="4531317" y="3885666"/>
            <a:ext cx="21038" cy="161208"/>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55" name="Straight Connector 54"/>
          <p:cNvCxnSpPr>
            <a:endCxn id="48"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26</a:t>
            </a:fld>
            <a:endParaRPr lang="en-US"/>
          </a:p>
        </p:txBody>
      </p:sp>
    </p:spTree>
    <p:extLst>
      <p:ext uri="{BB962C8B-B14F-4D97-AF65-F5344CB8AC3E}">
        <p14:creationId xmlns:p14="http://schemas.microsoft.com/office/powerpoint/2010/main" val="16659545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bwMode="auto">
          <a:xfrm>
            <a:off x="960792" y="455202"/>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(4/8)</a:t>
            </a:r>
          </a:p>
        </p:txBody>
      </p:sp>
      <p:sp>
        <p:nvSpPr>
          <p:cNvPr id="30" name="Content Placeholder 2"/>
          <p:cNvSpPr txBox="1">
            <a:spLocks/>
          </p:cNvSpPr>
          <p:nvPr/>
        </p:nvSpPr>
        <p:spPr>
          <a:xfrm>
            <a:off x="960792" y="1373160"/>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23" name="Group 22"/>
          <p:cNvGrpSpPr/>
          <p:nvPr/>
        </p:nvGrpSpPr>
        <p:grpSpPr>
          <a:xfrm>
            <a:off x="4429647" y="3041236"/>
            <a:ext cx="1666123" cy="1970204"/>
            <a:chOff x="4733145" y="2825742"/>
            <a:chExt cx="969263" cy="1222892"/>
          </a:xfrm>
        </p:grpSpPr>
        <p:sp>
          <p:nvSpPr>
            <p:cNvPr id="28" name="Oval 27"/>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1" name="Oval 30"/>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2" name="Oval 31"/>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5" name="Oval 34"/>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6" name="Oval 35"/>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7" name="Oval 36"/>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8" name="Oval 37"/>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39" name="Straight Connector 38"/>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0" name="Straight Connector 39"/>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1" name="Straight Connector 40"/>
          <p:cNvCxnSpPr/>
          <p:nvPr/>
        </p:nvCxnSpPr>
        <p:spPr>
          <a:xfrm flipH="1" flipV="1">
            <a:off x="4531317" y="3885666"/>
            <a:ext cx="21038" cy="161208"/>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2" name="Straight Connector 41"/>
          <p:cNvCxnSpPr>
            <a:endCxn id="35"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flipV="1">
            <a:off x="5918723" y="4083186"/>
            <a:ext cx="50065" cy="183861"/>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27</a:t>
            </a:fld>
            <a:endParaRPr lang="en-US"/>
          </a:p>
        </p:txBody>
      </p:sp>
    </p:spTree>
    <p:extLst>
      <p:ext uri="{BB962C8B-B14F-4D97-AF65-F5344CB8AC3E}">
        <p14:creationId xmlns:p14="http://schemas.microsoft.com/office/powerpoint/2010/main" val="8067089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bwMode="auto">
          <a:xfrm>
            <a:off x="1057488" y="425438"/>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(5/8)</a:t>
            </a:r>
          </a:p>
        </p:txBody>
      </p:sp>
      <p:sp>
        <p:nvSpPr>
          <p:cNvPr id="31" name="Content Placeholder 2"/>
          <p:cNvSpPr txBox="1">
            <a:spLocks/>
          </p:cNvSpPr>
          <p:nvPr/>
        </p:nvSpPr>
        <p:spPr>
          <a:xfrm>
            <a:off x="1057488" y="1373160"/>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23" name="Group 22"/>
          <p:cNvGrpSpPr/>
          <p:nvPr/>
        </p:nvGrpSpPr>
        <p:grpSpPr>
          <a:xfrm>
            <a:off x="4429647" y="3041236"/>
            <a:ext cx="1666123" cy="1970204"/>
            <a:chOff x="4733145" y="2825742"/>
            <a:chExt cx="969263" cy="1222892"/>
          </a:xfrm>
        </p:grpSpPr>
        <p:sp>
          <p:nvSpPr>
            <p:cNvPr id="29" name="Oval 28"/>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2" name="Oval 31"/>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5" name="Oval 34"/>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6" name="Oval 35"/>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7" name="Oval 36"/>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8" name="Oval 37"/>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9" name="Oval 38"/>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40" name="Straight Connector 39"/>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1" name="Straight Connector 40"/>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2" name="Straight Connector 41"/>
          <p:cNvCxnSpPr/>
          <p:nvPr/>
        </p:nvCxnSpPr>
        <p:spPr>
          <a:xfrm flipH="1" flipV="1">
            <a:off x="4531317" y="3885666"/>
            <a:ext cx="21038" cy="161208"/>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3" name="Straight Connector 42"/>
          <p:cNvCxnSpPr>
            <a:endCxn id="36"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4" name="Straight Connector 43"/>
          <p:cNvCxnSpPr/>
          <p:nvPr/>
        </p:nvCxnSpPr>
        <p:spPr>
          <a:xfrm flipV="1">
            <a:off x="5918723" y="4083186"/>
            <a:ext cx="50065" cy="183861"/>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5" name="Straight Connector 44"/>
          <p:cNvCxnSpPr>
            <a:stCxn id="29" idx="1"/>
          </p:cNvCxnSpPr>
          <p:nvPr/>
        </p:nvCxnSpPr>
        <p:spPr>
          <a:xfrm flipH="1" flipV="1">
            <a:off x="5463685" y="3208971"/>
            <a:ext cx="196725" cy="16278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28</a:t>
            </a:fld>
            <a:endParaRPr lang="en-US"/>
          </a:p>
        </p:txBody>
      </p:sp>
    </p:spTree>
    <p:extLst>
      <p:ext uri="{BB962C8B-B14F-4D97-AF65-F5344CB8AC3E}">
        <p14:creationId xmlns:p14="http://schemas.microsoft.com/office/powerpoint/2010/main" val="28748486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bwMode="auto">
          <a:xfrm>
            <a:off x="960792" y="41422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(6/8)</a:t>
            </a:r>
          </a:p>
        </p:txBody>
      </p:sp>
      <p:sp>
        <p:nvSpPr>
          <p:cNvPr id="32" name="Content Placeholder 2"/>
          <p:cNvSpPr txBox="1">
            <a:spLocks/>
          </p:cNvSpPr>
          <p:nvPr/>
        </p:nvSpPr>
        <p:spPr>
          <a:xfrm>
            <a:off x="960792" y="1412552"/>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23" name="Group 22"/>
          <p:cNvGrpSpPr/>
          <p:nvPr/>
        </p:nvGrpSpPr>
        <p:grpSpPr>
          <a:xfrm>
            <a:off x="4429647" y="3041236"/>
            <a:ext cx="1666123" cy="1970204"/>
            <a:chOff x="4733145" y="2825742"/>
            <a:chExt cx="969263" cy="1222892"/>
          </a:xfrm>
        </p:grpSpPr>
        <p:sp>
          <p:nvSpPr>
            <p:cNvPr id="30" name="Oval 29"/>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3" name="Oval 32"/>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4" name="Oval 33"/>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5" name="Oval 34"/>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6" name="Oval 35"/>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7" name="Oval 36"/>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8" name="Oval 37"/>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39" name="Oval 38"/>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40" name="Oval 39"/>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41" name="Straight Connector 40"/>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2" name="Straight Connector 41"/>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flipH="1" flipV="1">
            <a:off x="4531317" y="3885666"/>
            <a:ext cx="21038" cy="161208"/>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4" name="Straight Connector 43"/>
          <p:cNvCxnSpPr>
            <a:endCxn id="37"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5" name="Straight Connector 44"/>
          <p:cNvCxnSpPr/>
          <p:nvPr/>
        </p:nvCxnSpPr>
        <p:spPr>
          <a:xfrm flipV="1">
            <a:off x="5918723" y="4083186"/>
            <a:ext cx="50065" cy="183861"/>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6" name="Straight Connector 45"/>
          <p:cNvCxnSpPr>
            <a:stCxn id="30" idx="1"/>
          </p:cNvCxnSpPr>
          <p:nvPr/>
        </p:nvCxnSpPr>
        <p:spPr>
          <a:xfrm flipH="1" flipV="1">
            <a:off x="5463685" y="3208971"/>
            <a:ext cx="196725" cy="16278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47" name="Straight Connector 46"/>
          <p:cNvCxnSpPr>
            <a:stCxn id="35" idx="3"/>
          </p:cNvCxnSpPr>
          <p:nvPr/>
        </p:nvCxnSpPr>
        <p:spPr>
          <a:xfrm flipH="1">
            <a:off x="5282368" y="4813921"/>
            <a:ext cx="345296" cy="6577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29</a:t>
            </a:fld>
            <a:endParaRPr lang="en-US"/>
          </a:p>
        </p:txBody>
      </p:sp>
    </p:spTree>
    <p:extLst>
      <p:ext uri="{BB962C8B-B14F-4D97-AF65-F5344CB8AC3E}">
        <p14:creationId xmlns:p14="http://schemas.microsoft.com/office/powerpoint/2010/main" val="378031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3</a:t>
            </a:fld>
            <a:endParaRPr lang="en-US"/>
          </a:p>
        </p:txBody>
      </p:sp>
      <p:sp>
        <p:nvSpPr>
          <p:cNvPr id="6" name="TextBox 5"/>
          <p:cNvSpPr txBox="1"/>
          <p:nvPr/>
        </p:nvSpPr>
        <p:spPr>
          <a:xfrm>
            <a:off x="4826462" y="2756892"/>
            <a:ext cx="3802957" cy="797076"/>
          </a:xfrm>
          <a:prstGeom prst="rect">
            <a:avLst/>
          </a:prstGeom>
          <a:noFill/>
        </p:spPr>
        <p:txBody>
          <a:bodyPr wrap="square" rtlCol="0">
            <a:spAutoFit/>
          </a:bodyPr>
          <a:lstStyle/>
          <a:p>
            <a:pPr defTabSz="455509"/>
            <a:r>
              <a:rPr lang="nl-NL" sz="4400" dirty="0">
                <a:solidFill>
                  <a:srgbClr val="FFFFFF"/>
                </a:solidFill>
              </a:rPr>
              <a:t>Clustering</a:t>
            </a:r>
            <a:endParaRPr lang="en-US" sz="4400" dirty="0">
              <a:solidFill>
                <a:srgbClr val="FFFFFF"/>
              </a:solidFill>
            </a:endParaRPr>
          </a:p>
        </p:txBody>
      </p:sp>
    </p:spTree>
    <p:extLst>
      <p:ext uri="{BB962C8B-B14F-4D97-AF65-F5344CB8AC3E}">
        <p14:creationId xmlns:p14="http://schemas.microsoft.com/office/powerpoint/2010/main" val="19547574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a:spLocks/>
          </p:cNvSpPr>
          <p:nvPr/>
        </p:nvSpPr>
        <p:spPr bwMode="auto">
          <a:xfrm>
            <a:off x="960792" y="49712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(7/8)</a:t>
            </a:r>
          </a:p>
        </p:txBody>
      </p:sp>
      <p:sp>
        <p:nvSpPr>
          <p:cNvPr id="33" name="Content Placeholder 2"/>
          <p:cNvSpPr txBox="1">
            <a:spLocks/>
          </p:cNvSpPr>
          <p:nvPr/>
        </p:nvSpPr>
        <p:spPr>
          <a:xfrm>
            <a:off x="960792" y="1373160"/>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grpSp>
        <p:nvGrpSpPr>
          <p:cNvPr id="51" name="Group 50"/>
          <p:cNvGrpSpPr/>
          <p:nvPr/>
        </p:nvGrpSpPr>
        <p:grpSpPr>
          <a:xfrm>
            <a:off x="4429647" y="3041236"/>
            <a:ext cx="1666123" cy="1970204"/>
            <a:chOff x="4733145" y="2825742"/>
            <a:chExt cx="969263" cy="1222892"/>
          </a:xfrm>
        </p:grpSpPr>
        <p:sp>
          <p:nvSpPr>
            <p:cNvPr id="52" name="Oval 51"/>
            <p:cNvSpPr/>
            <p:nvPr/>
          </p:nvSpPr>
          <p:spPr>
            <a:xfrm>
              <a:off x="5425295" y="30098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3" name="Oval 52"/>
            <p:cNvSpPr/>
            <p:nvPr/>
          </p:nvSpPr>
          <p:spPr>
            <a:xfrm>
              <a:off x="5539595" y="33210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4" name="Oval 53"/>
            <p:cNvSpPr/>
            <p:nvPr/>
          </p:nvSpPr>
          <p:spPr>
            <a:xfrm>
              <a:off x="5520545" y="358139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5" name="Oval 54"/>
            <p:cNvSpPr/>
            <p:nvPr/>
          </p:nvSpPr>
          <p:spPr>
            <a:xfrm>
              <a:off x="5406245" y="38036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6" name="Oval 55"/>
            <p:cNvSpPr/>
            <p:nvPr/>
          </p:nvSpPr>
          <p:spPr>
            <a:xfrm>
              <a:off x="5082395" y="39052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7" name="Oval 56"/>
            <p:cNvSpPr/>
            <p:nvPr/>
          </p:nvSpPr>
          <p:spPr>
            <a:xfrm>
              <a:off x="4745845" y="32194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8" name="Oval 57"/>
            <p:cNvSpPr/>
            <p:nvPr/>
          </p:nvSpPr>
          <p:spPr>
            <a:xfrm>
              <a:off x="4733145" y="34353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59" name="Oval 58"/>
            <p:cNvSpPr/>
            <p:nvPr/>
          </p:nvSpPr>
          <p:spPr>
            <a:xfrm>
              <a:off x="4923645" y="33718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sp>
          <p:nvSpPr>
            <p:cNvPr id="60" name="Oval 59"/>
            <p:cNvSpPr/>
            <p:nvPr/>
          </p:nvSpPr>
          <p:spPr>
            <a:xfrm>
              <a:off x="5209395" y="2825742"/>
              <a:ext cx="162813" cy="143392"/>
            </a:xfrm>
            <a:prstGeom prst="ellipse">
              <a:avLst/>
            </a:prstGeom>
            <a:gradFill rotWithShape="1">
              <a:gsLst>
                <a:gs pos="0">
                  <a:srgbClr val="009FDA">
                    <a:shade val="51000"/>
                    <a:satMod val="130000"/>
                  </a:srgbClr>
                </a:gs>
                <a:gs pos="80000">
                  <a:srgbClr val="009FDA">
                    <a:shade val="93000"/>
                    <a:satMod val="130000"/>
                  </a:srgbClr>
                </a:gs>
                <a:gs pos="100000">
                  <a:srgbClr val="009FDA">
                    <a:shade val="94000"/>
                    <a:satMod val="135000"/>
                  </a:srgbClr>
                </a:gs>
              </a:gsLst>
              <a:lin ang="16200000" scaled="0"/>
            </a:gradFill>
            <a:ln w="9525" cap="flat" cmpd="sng" algn="ctr">
              <a:solidFill>
                <a:srgbClr val="009FDA">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Arial"/>
                <a:ea typeface="+mn-ea"/>
                <a:cs typeface="+mn-cs"/>
              </a:endParaRPr>
            </a:p>
          </p:txBody>
        </p:sp>
      </p:grpSp>
      <p:cxnSp>
        <p:nvCxnSpPr>
          <p:cNvPr id="61" name="Straight Connector 60"/>
          <p:cNvCxnSpPr/>
          <p:nvPr/>
        </p:nvCxnSpPr>
        <p:spPr>
          <a:xfrm flipV="1">
            <a:off x="5769783" y="4455854"/>
            <a:ext cx="97528" cy="160879"/>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2" name="Straight Connector 61"/>
          <p:cNvCxnSpPr/>
          <p:nvPr/>
        </p:nvCxnSpPr>
        <p:spPr>
          <a:xfrm flipV="1">
            <a:off x="4675394" y="4079393"/>
            <a:ext cx="122700" cy="1928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3" name="Straight Connector 62"/>
          <p:cNvCxnSpPr/>
          <p:nvPr/>
        </p:nvCxnSpPr>
        <p:spPr>
          <a:xfrm flipH="1" flipV="1">
            <a:off x="4531317" y="3885666"/>
            <a:ext cx="21038" cy="161208"/>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4" name="Straight Connector 63"/>
          <p:cNvCxnSpPr>
            <a:endCxn id="57" idx="5"/>
          </p:cNvCxnSpPr>
          <p:nvPr/>
        </p:nvCxnSpPr>
        <p:spPr>
          <a:xfrm flipH="1" flipV="1">
            <a:off x="4690361" y="3872715"/>
            <a:ext cx="120685" cy="8865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5" name="Straight Connector 64"/>
          <p:cNvCxnSpPr/>
          <p:nvPr/>
        </p:nvCxnSpPr>
        <p:spPr>
          <a:xfrm flipV="1">
            <a:off x="5918723" y="4083186"/>
            <a:ext cx="50065" cy="183861"/>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6" name="Straight Connector 65"/>
          <p:cNvCxnSpPr>
            <a:stCxn id="52" idx="1"/>
          </p:cNvCxnSpPr>
          <p:nvPr/>
        </p:nvCxnSpPr>
        <p:spPr>
          <a:xfrm flipH="1" flipV="1">
            <a:off x="5463685" y="3208971"/>
            <a:ext cx="196725" cy="162782"/>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7" name="Straight Connector 66"/>
          <p:cNvCxnSpPr>
            <a:stCxn id="55" idx="3"/>
          </p:cNvCxnSpPr>
          <p:nvPr/>
        </p:nvCxnSpPr>
        <p:spPr>
          <a:xfrm flipH="1">
            <a:off x="5282368" y="4813921"/>
            <a:ext cx="345296" cy="65776"/>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cxnSp>
        <p:nvCxnSpPr>
          <p:cNvPr id="68" name="Straight Connector 67"/>
          <p:cNvCxnSpPr>
            <a:stCxn id="53" idx="0"/>
          </p:cNvCxnSpPr>
          <p:nvPr/>
        </p:nvCxnSpPr>
        <p:spPr>
          <a:xfrm flipH="1" flipV="1">
            <a:off x="5787470" y="3513328"/>
            <a:ext cx="168367" cy="325887"/>
          </a:xfrm>
          <a:prstGeom prst="line">
            <a:avLst/>
          </a:prstGeom>
          <a:noFill/>
          <a:ln w="57150" cap="flat" cmpd="sng" algn="ctr">
            <a:solidFill>
              <a:srgbClr val="FDC82F"/>
            </a:solidFill>
            <a:prstDash val="solid"/>
          </a:ln>
          <a:effectLst>
            <a:outerShdw blurRad="40000" dist="20000" dir="5400000" rotWithShape="0">
              <a:srgbClr val="000000">
                <a:alpha val="38000"/>
              </a:srgbClr>
            </a:outerShdw>
          </a:effectLst>
        </p:spPr>
      </p:cxnSp>
      <p:sp>
        <p:nvSpPr>
          <p:cNvPr id="2" name="Slide Number Placeholder 1"/>
          <p:cNvSpPr>
            <a:spLocks noGrp="1"/>
          </p:cNvSpPr>
          <p:nvPr>
            <p:ph type="sldNum" sz="quarter" idx="12"/>
          </p:nvPr>
        </p:nvSpPr>
        <p:spPr/>
        <p:txBody>
          <a:bodyPr/>
          <a:lstStyle/>
          <a:p>
            <a:fld id="{3847DB54-D037-B84F-B6F1-2E8DA40D09AD}" type="slidenum">
              <a:rPr lang="en-US" smtClean="0"/>
              <a:pPr/>
              <a:t>30</a:t>
            </a:fld>
            <a:endParaRPr lang="en-US"/>
          </a:p>
        </p:txBody>
      </p:sp>
    </p:spTree>
    <p:extLst>
      <p:ext uri="{BB962C8B-B14F-4D97-AF65-F5344CB8AC3E}">
        <p14:creationId xmlns:p14="http://schemas.microsoft.com/office/powerpoint/2010/main" val="418463748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p:cNvSpPr txBox="1">
            <a:spLocks/>
          </p:cNvSpPr>
          <p:nvPr/>
        </p:nvSpPr>
        <p:spPr bwMode="auto">
          <a:xfrm>
            <a:off x="960792" y="433037"/>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(8/8)</a:t>
            </a:r>
          </a:p>
        </p:txBody>
      </p:sp>
      <p:sp>
        <p:nvSpPr>
          <p:cNvPr id="34" name="Content Placeholder 2"/>
          <p:cNvSpPr txBox="1">
            <a:spLocks/>
          </p:cNvSpPr>
          <p:nvPr/>
        </p:nvSpPr>
        <p:spPr>
          <a:xfrm>
            <a:off x="880495" y="1345283"/>
            <a:ext cx="11518714" cy="5287388"/>
          </a:xfrm>
          <a:prstGeom prst="rect">
            <a:avLst/>
          </a:prstGeom>
        </p:spPr>
        <p:txBody>
          <a:bodyPr/>
          <a:lstStyle>
            <a:lvl1pPr marL="342783" indent="-342783" algn="l" defTabSz="914088" rtl="0" eaLnBrk="1" latinLnBrk="0" hangingPunct="1">
              <a:spcBef>
                <a:spcPts val="1400"/>
              </a:spcBef>
              <a:buFont typeface="Arial" pitchFamily="34" charset="0"/>
              <a:buChar char="•"/>
              <a:defRPr sz="3200" b="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Start with each point in its own cluster</a:t>
            </a:r>
          </a:p>
          <a:p>
            <a:pPr marL="335927" indent="-335927" defTabSz="895806">
              <a:spcBef>
                <a:spcPts val="1372"/>
              </a:spcBef>
              <a:buClr>
                <a:srgbClr val="FF5800"/>
              </a:buClr>
              <a:buFont typeface="Wingdings" panose="05000000000000000000" pitchFamily="2" charset="2"/>
              <a:buChar char="§"/>
            </a:pPr>
            <a:r>
              <a:rPr lang="en-US" sz="2400" dirty="0">
                <a:solidFill>
                  <a:srgbClr val="646464"/>
                </a:solidFill>
                <a:ea typeface="ＭＳ Ｐゴシック" panose="020B0600070205080204" pitchFamily="34" charset="-128"/>
              </a:rPr>
              <a:t>Repeatedly merge the clusters of the closest two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31</a:t>
            </a:fld>
            <a:endParaRPr lang="en-US"/>
          </a:p>
        </p:txBody>
      </p:sp>
    </p:spTree>
    <p:extLst>
      <p:ext uri="{BB962C8B-B14F-4D97-AF65-F5344CB8AC3E}">
        <p14:creationId xmlns:p14="http://schemas.microsoft.com/office/powerpoint/2010/main" val="283670294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 descr="dataBlobsHAC5.jpg"/>
          <p:cNvPicPr>
            <a:picLocks noGrp="1" noChangeAspect="1"/>
          </p:cNvPicPr>
          <p:nvPr>
            <p:ph sz="quarter" idx="4294967295"/>
          </p:nvPr>
        </p:nvPicPr>
        <p:blipFill rotWithShape="1">
          <a:blip r:embed="rId2">
            <a:extLst>
              <a:ext uri="{28A0092B-C50C-407E-A947-70E740481C1C}">
                <a14:useLocalDpi xmlns:a14="http://schemas.microsoft.com/office/drawing/2010/main" val="0"/>
              </a:ext>
            </a:extLst>
          </a:blip>
          <a:srcRect l="5926" t="3951" r="5185" b="1233"/>
          <a:stretch/>
        </p:blipFill>
        <p:spPr>
          <a:xfrm>
            <a:off x="6838950" y="1614488"/>
            <a:ext cx="5353050" cy="4281487"/>
          </a:xfrm>
          <a:prstGeom prst="rect">
            <a:avLst/>
          </a:prstGeom>
        </p:spPr>
      </p:pic>
      <p:pic>
        <p:nvPicPr>
          <p:cNvPr id="2" name="Content Placeholder 1" descr="dataBlobs.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tretch/>
        </p:blipFill>
        <p:spPr>
          <a:xfrm>
            <a:off x="0" y="1474788"/>
            <a:ext cx="5895975" cy="4421187"/>
          </a:xfrm>
          <a:prstGeom prst="rect">
            <a:avLst/>
          </a:prstGeom>
        </p:spPr>
      </p:pic>
      <p:sp>
        <p:nvSpPr>
          <p:cNvPr id="8" name="Title 1"/>
          <p:cNvSpPr txBox="1">
            <a:spLocks/>
          </p:cNvSpPr>
          <p:nvPr/>
        </p:nvSpPr>
        <p:spPr bwMode="auto">
          <a:xfrm>
            <a:off x="990860" y="46482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(1/2)</a:t>
            </a:r>
          </a:p>
        </p:txBody>
      </p:sp>
      <p:sp>
        <p:nvSpPr>
          <p:cNvPr id="3" name="Slide Number Placeholder 2"/>
          <p:cNvSpPr>
            <a:spLocks noGrp="1"/>
          </p:cNvSpPr>
          <p:nvPr>
            <p:ph type="sldNum" sz="quarter" idx="12"/>
          </p:nvPr>
        </p:nvSpPr>
        <p:spPr/>
        <p:txBody>
          <a:bodyPr/>
          <a:lstStyle/>
          <a:p>
            <a:fld id="{3847DB54-D037-B84F-B6F1-2E8DA40D09AD}" type="slidenum">
              <a:rPr lang="en-US" smtClean="0"/>
              <a:pPr/>
              <a:t>32</a:t>
            </a:fld>
            <a:endParaRPr lang="en-US"/>
          </a:p>
        </p:txBody>
      </p:sp>
    </p:spTree>
    <p:extLst>
      <p:ext uri="{BB962C8B-B14F-4D97-AF65-F5344CB8AC3E}">
        <p14:creationId xmlns:p14="http://schemas.microsoft.com/office/powerpoint/2010/main" val="25129553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dataBlobsHAC.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95108" y="1524000"/>
            <a:ext cx="5801784" cy="4351338"/>
          </a:xfrm>
          <a:prstGeom prst="rect">
            <a:avLst/>
          </a:prstGeom>
        </p:spPr>
      </p:pic>
      <p:sp>
        <p:nvSpPr>
          <p:cNvPr id="5" name="Title 1"/>
          <p:cNvSpPr txBox="1">
            <a:spLocks/>
          </p:cNvSpPr>
          <p:nvPr/>
        </p:nvSpPr>
        <p:spPr bwMode="auto">
          <a:xfrm>
            <a:off x="1011180" y="51562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Hierarchical Agglomerative Clustering (2/2)</a:t>
            </a:r>
          </a:p>
        </p:txBody>
      </p:sp>
      <p:sp>
        <p:nvSpPr>
          <p:cNvPr id="3" name="Slide Number Placeholder 2"/>
          <p:cNvSpPr>
            <a:spLocks noGrp="1"/>
          </p:cNvSpPr>
          <p:nvPr>
            <p:ph type="sldNum" sz="quarter" idx="12"/>
          </p:nvPr>
        </p:nvSpPr>
        <p:spPr/>
        <p:txBody>
          <a:bodyPr/>
          <a:lstStyle/>
          <a:p>
            <a:fld id="{3847DB54-D037-B84F-B6F1-2E8DA40D09AD}" type="slidenum">
              <a:rPr lang="en-US" smtClean="0"/>
              <a:pPr/>
              <a:t>33</a:t>
            </a:fld>
            <a:endParaRPr lang="en-US"/>
          </a:p>
        </p:txBody>
      </p:sp>
    </p:spTree>
    <p:extLst>
      <p:ext uri="{BB962C8B-B14F-4D97-AF65-F5344CB8AC3E}">
        <p14:creationId xmlns:p14="http://schemas.microsoft.com/office/powerpoint/2010/main" val="3499991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60792" y="390719"/>
            <a:ext cx="10270415" cy="998344"/>
          </a:xfrm>
        </p:spPr>
        <p:txBody>
          <a:bodyPr>
            <a:noAutofit/>
          </a:bodyPr>
          <a:lstStyle/>
          <a:p>
            <a:r>
              <a:rPr lang="en-US" sz="2800" dirty="0" err="1">
                <a:latin typeface="Segoe UI Light" panose="020B0502040204020203" pitchFamily="34" charset="0"/>
                <a:cs typeface="Segoe UI Light" panose="020B0502040204020203" pitchFamily="34" charset="0"/>
              </a:rPr>
              <a:t>Dendrogram</a:t>
            </a:r>
            <a:r>
              <a:rPr lang="en-US" sz="2800" dirty="0">
                <a:latin typeface="Segoe UI Light" panose="020B0502040204020203" pitchFamily="34" charset="0"/>
                <a:cs typeface="Segoe UI Light" panose="020B0502040204020203" pitchFamily="34" charset="0"/>
              </a:rPr>
              <a:t> for Hierarchical Agglomerative Clustering (1/3)</a:t>
            </a:r>
          </a:p>
        </p:txBody>
      </p:sp>
      <p:pic>
        <p:nvPicPr>
          <p:cNvPr id="2" name="Content Placeholder 1" descr="Screen Shot 2016-03-25 at 2.22.05 PM.png"/>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1226" t="3424" r="3167" b="678"/>
          <a:stretch/>
        </p:blipFill>
        <p:spPr>
          <a:xfrm>
            <a:off x="447040" y="1616393"/>
            <a:ext cx="11649075" cy="4181475"/>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34</a:t>
            </a:fld>
            <a:endParaRPr lang="en-US"/>
          </a:p>
        </p:txBody>
      </p:sp>
    </p:spTree>
    <p:extLst>
      <p:ext uri="{BB962C8B-B14F-4D97-AF65-F5344CB8AC3E}">
        <p14:creationId xmlns:p14="http://schemas.microsoft.com/office/powerpoint/2010/main" val="32676222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6-03-25 at 2.22.05 PM.png"/>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1214" t="3372" r="3178" b="10"/>
          <a:stretch/>
        </p:blipFill>
        <p:spPr>
          <a:xfrm>
            <a:off x="241779" y="1402715"/>
            <a:ext cx="11649075" cy="4554538"/>
          </a:xfrm>
          <a:prstGeom prst="rect">
            <a:avLst/>
          </a:prstGeom>
        </p:spPr>
      </p:pic>
      <p:cxnSp>
        <p:nvCxnSpPr>
          <p:cNvPr id="6" name="Straight Connector 5"/>
          <p:cNvCxnSpPr/>
          <p:nvPr/>
        </p:nvCxnSpPr>
        <p:spPr>
          <a:xfrm flipV="1">
            <a:off x="561149" y="4252407"/>
            <a:ext cx="11076913" cy="38466"/>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11710818" y="3955346"/>
            <a:ext cx="360073" cy="512775"/>
          </a:xfrm>
          <a:prstGeom prst="rect">
            <a:avLst/>
          </a:prstGeom>
          <a:noFill/>
        </p:spPr>
        <p:txBody>
          <a:bodyPr wrap="none" rtlCol="0">
            <a:spAutoFit/>
          </a:bodyPr>
          <a:lstStyle/>
          <a:p>
            <a:pPr defTabSz="896112"/>
            <a:r>
              <a:rPr lang="en-US" sz="2744" dirty="0">
                <a:solidFill>
                  <a:srgbClr val="800000"/>
                </a:solidFill>
                <a:latin typeface="Calibri" panose="020F0502020204030204" pitchFamily="34" charset="0"/>
              </a:rPr>
              <a:t>7</a:t>
            </a:r>
          </a:p>
        </p:txBody>
      </p:sp>
      <p:sp>
        <p:nvSpPr>
          <p:cNvPr id="10" name="Title 1"/>
          <p:cNvSpPr txBox="1">
            <a:spLocks/>
          </p:cNvSpPr>
          <p:nvPr/>
        </p:nvSpPr>
        <p:spPr bwMode="auto">
          <a:xfrm>
            <a:off x="961876" y="438291"/>
            <a:ext cx="11805787" cy="4480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2800" kern="0" dirty="0" err="1">
                <a:solidFill>
                  <a:schemeClr val="tx1"/>
                </a:solidFill>
                <a:latin typeface="Segoe UI Light" panose="020B0502040204020203" pitchFamily="34" charset="0"/>
                <a:cs typeface="Segoe UI Light" panose="020B0502040204020203" pitchFamily="34" charset="0"/>
              </a:rPr>
              <a:t>Dendrogram</a:t>
            </a:r>
            <a:r>
              <a:rPr lang="en-US" sz="2800" kern="0" dirty="0">
                <a:solidFill>
                  <a:schemeClr val="tx1"/>
                </a:solidFill>
                <a:latin typeface="Segoe UI Light" panose="020B0502040204020203" pitchFamily="34" charset="0"/>
                <a:cs typeface="Segoe UI Light" panose="020B0502040204020203" pitchFamily="34" charset="0"/>
              </a:rPr>
              <a:t> for Hierarchical Agglomerative Clustering (2/3)</a:t>
            </a:r>
          </a:p>
        </p:txBody>
      </p:sp>
      <p:sp>
        <p:nvSpPr>
          <p:cNvPr id="3" name="Slide Number Placeholder 2"/>
          <p:cNvSpPr>
            <a:spLocks noGrp="1"/>
          </p:cNvSpPr>
          <p:nvPr>
            <p:ph type="sldNum" sz="quarter" idx="12"/>
          </p:nvPr>
        </p:nvSpPr>
        <p:spPr/>
        <p:txBody>
          <a:bodyPr/>
          <a:lstStyle/>
          <a:p>
            <a:fld id="{3847DB54-D037-B84F-B6F1-2E8DA40D09AD}" type="slidenum">
              <a:rPr lang="en-US" smtClean="0"/>
              <a:pPr/>
              <a:t>35</a:t>
            </a:fld>
            <a:endParaRPr lang="en-US"/>
          </a:p>
        </p:txBody>
      </p:sp>
    </p:spTree>
    <p:extLst>
      <p:ext uri="{BB962C8B-B14F-4D97-AF65-F5344CB8AC3E}">
        <p14:creationId xmlns:p14="http://schemas.microsoft.com/office/powerpoint/2010/main" val="21124894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Screen Shot 2016-03-25 at 2.22.05 PM.png"/>
          <p:cNvPicPr>
            <a:picLocks noGrp="1" noChangeAspect="1"/>
          </p:cNvPicPr>
          <p:nvPr>
            <p:ph sz="quarter" idx="4294967295"/>
          </p:nvPr>
        </p:nvPicPr>
        <p:blipFill rotWithShape="1">
          <a:blip r:embed="rId3">
            <a:extLst>
              <a:ext uri="{28A0092B-C50C-407E-A947-70E740481C1C}">
                <a14:useLocalDpi xmlns:a14="http://schemas.microsoft.com/office/drawing/2010/main" val="0"/>
              </a:ext>
            </a:extLst>
          </a:blip>
          <a:srcRect l="971" t="4067" r="3413" b="-685"/>
          <a:stretch/>
        </p:blipFill>
        <p:spPr>
          <a:xfrm>
            <a:off x="150191" y="1425575"/>
            <a:ext cx="11650663" cy="4554538"/>
          </a:xfrm>
          <a:prstGeom prst="rect">
            <a:avLst/>
          </a:prstGeom>
        </p:spPr>
      </p:pic>
      <p:cxnSp>
        <p:nvCxnSpPr>
          <p:cNvPr id="6" name="Straight Connector 5"/>
          <p:cNvCxnSpPr/>
          <p:nvPr/>
        </p:nvCxnSpPr>
        <p:spPr>
          <a:xfrm flipV="1">
            <a:off x="503457" y="2021395"/>
            <a:ext cx="11076913" cy="38466"/>
          </a:xfrm>
          <a:prstGeom prst="line">
            <a:avLst/>
          </a:prstGeom>
          <a:effectLst/>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11620818" y="1724333"/>
            <a:ext cx="360073" cy="512775"/>
          </a:xfrm>
          <a:prstGeom prst="rect">
            <a:avLst/>
          </a:prstGeom>
          <a:noFill/>
        </p:spPr>
        <p:txBody>
          <a:bodyPr wrap="none" rtlCol="0">
            <a:spAutoFit/>
          </a:bodyPr>
          <a:lstStyle/>
          <a:p>
            <a:pPr defTabSz="896112"/>
            <a:r>
              <a:rPr lang="en-US" sz="2744" dirty="0">
                <a:solidFill>
                  <a:srgbClr val="800000"/>
                </a:solidFill>
                <a:latin typeface="Calibri" panose="020F0502020204030204" pitchFamily="34" charset="0"/>
              </a:rPr>
              <a:t>2</a:t>
            </a:r>
          </a:p>
        </p:txBody>
      </p:sp>
      <p:sp>
        <p:nvSpPr>
          <p:cNvPr id="9" name="Title 1"/>
          <p:cNvSpPr txBox="1">
            <a:spLocks/>
          </p:cNvSpPr>
          <p:nvPr/>
        </p:nvSpPr>
        <p:spPr bwMode="auto">
          <a:xfrm>
            <a:off x="961876" y="455556"/>
            <a:ext cx="11805787" cy="448073"/>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2800" kern="0" dirty="0" err="1">
                <a:solidFill>
                  <a:schemeClr val="tx1"/>
                </a:solidFill>
                <a:latin typeface="Segoe UI Light" panose="020B0502040204020203" pitchFamily="34" charset="0"/>
                <a:cs typeface="Segoe UI Light" panose="020B0502040204020203" pitchFamily="34" charset="0"/>
              </a:rPr>
              <a:t>Dendrogram</a:t>
            </a:r>
            <a:r>
              <a:rPr lang="en-US" sz="2800" kern="0" dirty="0">
                <a:solidFill>
                  <a:schemeClr val="tx1"/>
                </a:solidFill>
                <a:latin typeface="Segoe UI Light" panose="020B0502040204020203" pitchFamily="34" charset="0"/>
                <a:cs typeface="Segoe UI Light" panose="020B0502040204020203" pitchFamily="34" charset="0"/>
              </a:rPr>
              <a:t> for Hierarchical Agglomerative Clustering (3/3)</a:t>
            </a:r>
          </a:p>
        </p:txBody>
      </p:sp>
      <p:sp>
        <p:nvSpPr>
          <p:cNvPr id="3" name="Slide Number Placeholder 2"/>
          <p:cNvSpPr>
            <a:spLocks noGrp="1"/>
          </p:cNvSpPr>
          <p:nvPr>
            <p:ph type="sldNum" sz="quarter" idx="12"/>
          </p:nvPr>
        </p:nvSpPr>
        <p:spPr/>
        <p:txBody>
          <a:bodyPr/>
          <a:lstStyle/>
          <a:p>
            <a:fld id="{3847DB54-D037-B84F-B6F1-2E8DA40D09AD}" type="slidenum">
              <a:rPr lang="en-US" smtClean="0"/>
              <a:pPr/>
              <a:t>36</a:t>
            </a:fld>
            <a:endParaRPr lang="en-US"/>
          </a:p>
        </p:txBody>
      </p:sp>
    </p:spTree>
    <p:extLst>
      <p:ext uri="{BB962C8B-B14F-4D97-AF65-F5344CB8AC3E}">
        <p14:creationId xmlns:p14="http://schemas.microsoft.com/office/powerpoint/2010/main" val="12859554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Further Cluster Algorithms.. </a:t>
            </a:r>
            <a:endParaRPr lang="en-GB" dirty="0">
              <a:latin typeface="Segoe UI Light" panose="020B0502040204020203" pitchFamily="34" charset="0"/>
              <a:cs typeface="Segoe UI Light" panose="020B0502040204020203" pitchFamily="34" charset="0"/>
            </a:endParaRPr>
          </a:p>
        </p:txBody>
      </p:sp>
      <p:sp>
        <p:nvSpPr>
          <p:cNvPr id="4" name="Round Same Side Corner Rectangle 3"/>
          <p:cNvSpPr/>
          <p:nvPr/>
        </p:nvSpPr>
        <p:spPr bwMode="auto">
          <a:xfrm>
            <a:off x="1603939" y="1193789"/>
            <a:ext cx="3770271" cy="390548"/>
          </a:xfrm>
          <a:prstGeom prst="round2SameRect">
            <a:avLst/>
          </a:prstGeom>
          <a:solidFill>
            <a:schemeClr val="tx2"/>
          </a:solidFill>
          <a:ln w="9525" cap="flat" cmpd="sng" algn="ctr">
            <a:solidFill>
              <a:schemeClr val="tx2"/>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GB" altLang="ja-JP" sz="1568" b="1" dirty="0">
                <a:solidFill>
                  <a:srgbClr val="FFFFFF"/>
                </a:solidFill>
                <a:latin typeface="Segoe UI Light" panose="020B0502040204020203" pitchFamily="34" charset="0"/>
                <a:ea typeface="ＭＳ Ｐゴシック" pitchFamily="34" charset="-128"/>
                <a:cs typeface="Segoe UI Light" panose="020B0502040204020203" pitchFamily="34" charset="0"/>
              </a:rPr>
              <a:t>Hierarchical Clustering </a:t>
            </a:r>
          </a:p>
        </p:txBody>
      </p:sp>
      <p:sp>
        <p:nvSpPr>
          <p:cNvPr id="5" name="Rectangle 13"/>
          <p:cNvSpPr>
            <a:spLocks noChangeArrowheads="1"/>
          </p:cNvSpPr>
          <p:nvPr/>
        </p:nvSpPr>
        <p:spPr bwMode="gray">
          <a:xfrm>
            <a:off x="1628266" y="1584337"/>
            <a:ext cx="3770271" cy="2038485"/>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Is not recommended for a high number of cases</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Uses metric and categorical variables as input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Does not determine optimal number of clusters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Advantage that any measure of distance can be used </a:t>
            </a:r>
          </a:p>
        </p:txBody>
      </p:sp>
      <p:sp>
        <p:nvSpPr>
          <p:cNvPr id="6" name="Round Same Side Corner Rectangle 5"/>
          <p:cNvSpPr/>
          <p:nvPr/>
        </p:nvSpPr>
        <p:spPr bwMode="auto">
          <a:xfrm>
            <a:off x="1628266" y="3692639"/>
            <a:ext cx="3770271" cy="390548"/>
          </a:xfrm>
          <a:prstGeom prst="round2SameRect">
            <a:avLst/>
          </a:prstGeom>
          <a:solidFill>
            <a:schemeClr val="tx2"/>
          </a:solidFill>
          <a:ln w="9525" cap="flat" cmpd="sng" algn="ctr">
            <a:solidFill>
              <a:schemeClr val="tx2"/>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GB" altLang="ja-JP" sz="1568" b="1" dirty="0">
                <a:solidFill>
                  <a:srgbClr val="FFFFFF"/>
                </a:solidFill>
                <a:latin typeface="Segoe UI Light" panose="020B0502040204020203" pitchFamily="34" charset="0"/>
                <a:ea typeface="ＭＳ Ｐゴシック" pitchFamily="34" charset="-128"/>
                <a:cs typeface="Segoe UI Light" panose="020B0502040204020203" pitchFamily="34" charset="0"/>
              </a:rPr>
              <a:t>Two-Step Clustering </a:t>
            </a:r>
          </a:p>
        </p:txBody>
      </p:sp>
      <p:sp>
        <p:nvSpPr>
          <p:cNvPr id="7" name="Rectangle 13"/>
          <p:cNvSpPr>
            <a:spLocks noChangeArrowheads="1"/>
          </p:cNvSpPr>
          <p:nvPr/>
        </p:nvSpPr>
        <p:spPr bwMode="gray">
          <a:xfrm>
            <a:off x="1628266" y="4083187"/>
            <a:ext cx="3770271" cy="1843299"/>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Most prominent algorithm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Uses metric and categorical variables as input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Combines K-Means and hierarchical approaches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Determines optimal number of clusters</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568" dirty="0">
                <a:solidFill>
                  <a:srgbClr val="505150"/>
                </a:solidFill>
                <a:latin typeface="Segoe UI Light" panose="020B0502040204020203" pitchFamily="34" charset="0"/>
                <a:ea typeface="ＭＳ Ｐゴシック" charset="-128"/>
                <a:cs typeface="Segoe UI Light" panose="020B0502040204020203" pitchFamily="34" charset="0"/>
              </a:rPr>
              <a:t>Allows separation of outliers </a:t>
            </a:r>
          </a:p>
        </p:txBody>
      </p:sp>
      <p:pic>
        <p:nvPicPr>
          <p:cNvPr id="8" name="Picture 3"/>
          <p:cNvPicPr>
            <a:picLocks noChangeAspect="1" noChangeArrowheads="1"/>
          </p:cNvPicPr>
          <p:nvPr/>
        </p:nvPicPr>
        <p:blipFill>
          <a:blip r:embed="rId2" cstate="print"/>
          <a:srcRect/>
          <a:stretch>
            <a:fillRect/>
          </a:stretch>
        </p:blipFill>
        <p:spPr bwMode="auto">
          <a:xfrm>
            <a:off x="7559988" y="3504863"/>
            <a:ext cx="2446883" cy="2747986"/>
          </a:xfrm>
          <a:prstGeom prst="rect">
            <a:avLst/>
          </a:prstGeom>
          <a:noFill/>
          <a:ln w="9525">
            <a:noFill/>
            <a:miter lim="800000"/>
            <a:headEnd/>
            <a:tailEnd/>
          </a:ln>
        </p:spPr>
      </p:pic>
      <p:pic>
        <p:nvPicPr>
          <p:cNvPr id="9" name="Picture 2"/>
          <p:cNvPicPr>
            <a:picLocks noChangeAspect="1" noChangeArrowheads="1"/>
          </p:cNvPicPr>
          <p:nvPr/>
        </p:nvPicPr>
        <p:blipFill>
          <a:blip r:embed="rId3" cstate="print"/>
          <a:srcRect/>
          <a:stretch>
            <a:fillRect/>
          </a:stretch>
        </p:blipFill>
        <p:spPr bwMode="auto">
          <a:xfrm>
            <a:off x="5976709" y="1215145"/>
            <a:ext cx="3058475" cy="2590818"/>
          </a:xfrm>
          <a:prstGeom prst="rect">
            <a:avLst/>
          </a:prstGeom>
          <a:noFill/>
          <a:ln w="9525">
            <a:noFill/>
            <a:miter lim="800000"/>
            <a:headEnd/>
            <a:tailEnd/>
          </a:ln>
          <a:effectLst/>
        </p:spPr>
      </p:pic>
      <p:sp>
        <p:nvSpPr>
          <p:cNvPr id="10" name="TextBox 9"/>
          <p:cNvSpPr txBox="1"/>
          <p:nvPr/>
        </p:nvSpPr>
        <p:spPr>
          <a:xfrm>
            <a:off x="9001378" y="1431049"/>
            <a:ext cx="1552024" cy="452448"/>
          </a:xfrm>
          <a:prstGeom prst="rect">
            <a:avLst/>
          </a:prstGeom>
          <a:noFill/>
        </p:spPr>
        <p:txBody>
          <a:bodyPr wrap="none" rtlCol="0">
            <a:spAutoFit/>
          </a:bodyPr>
          <a:lstStyle/>
          <a:p>
            <a:pPr defTabSz="896112"/>
            <a:r>
              <a:rPr lang="en-US" sz="1176" dirty="0">
                <a:solidFill>
                  <a:srgbClr val="FF5800">
                    <a:lumMod val="50000"/>
                  </a:srgbClr>
                </a:solidFill>
                <a:latin typeface="Segoe UI Light" panose="020B0502040204020203" pitchFamily="34" charset="0"/>
                <a:cs typeface="Segoe UI Light" panose="020B0502040204020203" pitchFamily="34" charset="0"/>
              </a:rPr>
              <a:t>Dendogram of </a:t>
            </a:r>
          </a:p>
          <a:p>
            <a:pPr defTabSz="896112"/>
            <a:r>
              <a:rPr lang="en-US" sz="1176" dirty="0">
                <a:solidFill>
                  <a:srgbClr val="FF5800">
                    <a:lumMod val="50000"/>
                  </a:srgbClr>
                </a:solidFill>
                <a:latin typeface="Segoe UI Light" panose="020B0502040204020203" pitchFamily="34" charset="0"/>
                <a:cs typeface="Segoe UI Light" panose="020B0502040204020203" pitchFamily="34" charset="0"/>
              </a:rPr>
              <a:t>hierarchical clustering</a:t>
            </a:r>
          </a:p>
        </p:txBody>
      </p:sp>
      <p:sp>
        <p:nvSpPr>
          <p:cNvPr id="11" name="TextBox 10"/>
          <p:cNvSpPr txBox="1"/>
          <p:nvPr/>
        </p:nvSpPr>
        <p:spPr>
          <a:xfrm>
            <a:off x="6131055" y="5749078"/>
            <a:ext cx="1417376" cy="454227"/>
          </a:xfrm>
          <a:prstGeom prst="rect">
            <a:avLst/>
          </a:prstGeom>
          <a:noFill/>
        </p:spPr>
        <p:txBody>
          <a:bodyPr wrap="none" rtlCol="0">
            <a:spAutoFit/>
          </a:bodyPr>
          <a:lstStyle/>
          <a:p>
            <a:pPr algn="r" defTabSz="896112"/>
            <a:r>
              <a:rPr lang="en-US" sz="1176" dirty="0">
                <a:solidFill>
                  <a:srgbClr val="FF5800">
                    <a:lumMod val="50000"/>
                  </a:srgbClr>
                </a:solidFill>
                <a:latin typeface="Segoe UI Light" panose="020B0502040204020203" pitchFamily="34" charset="0"/>
                <a:cs typeface="Segoe UI Light" panose="020B0502040204020203" pitchFamily="34" charset="0"/>
              </a:rPr>
              <a:t>Two-step clustering</a:t>
            </a:r>
          </a:p>
          <a:p>
            <a:pPr algn="r" defTabSz="896112"/>
            <a:r>
              <a:rPr lang="en-US" sz="1176" dirty="0">
                <a:solidFill>
                  <a:srgbClr val="FF5800">
                    <a:lumMod val="50000"/>
                  </a:srgbClr>
                </a:solidFill>
                <a:latin typeface="Segoe UI Light" panose="020B0502040204020203" pitchFamily="34" charset="0"/>
                <a:cs typeface="Segoe UI Light" panose="020B0502040204020203" pitchFamily="34" charset="0"/>
              </a:rPr>
              <a:t>results</a:t>
            </a:r>
          </a:p>
        </p:txBody>
      </p:sp>
      <p:sp>
        <p:nvSpPr>
          <p:cNvPr id="3" name="Slide Number Placeholder 2"/>
          <p:cNvSpPr>
            <a:spLocks noGrp="1"/>
          </p:cNvSpPr>
          <p:nvPr>
            <p:ph type="sldNum" sz="quarter" idx="12"/>
          </p:nvPr>
        </p:nvSpPr>
        <p:spPr/>
        <p:txBody>
          <a:bodyPr/>
          <a:lstStyle/>
          <a:p>
            <a:fld id="{3847DB54-D037-B84F-B6F1-2E8DA40D09AD}" type="slidenum">
              <a:rPr lang="en-US" smtClean="0"/>
              <a:pPr/>
              <a:t>37</a:t>
            </a:fld>
            <a:endParaRPr lang="en-US"/>
          </a:p>
        </p:txBody>
      </p:sp>
    </p:spTree>
    <p:extLst>
      <p:ext uri="{BB962C8B-B14F-4D97-AF65-F5344CB8AC3E}">
        <p14:creationId xmlns:p14="http://schemas.microsoft.com/office/powerpoint/2010/main" val="359295433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How to Evaluate Clustering Results? </a:t>
            </a:r>
            <a:endParaRPr lang="en-GB" dirty="0">
              <a:latin typeface="Segoe UI Light" panose="020B0502040204020203" pitchFamily="34" charset="0"/>
              <a:cs typeface="Segoe UI Light" panose="020B0502040204020203" pitchFamily="34" charset="0"/>
            </a:endParaRPr>
          </a:p>
        </p:txBody>
      </p:sp>
      <p:sp>
        <p:nvSpPr>
          <p:cNvPr id="3" name="Round Same Side Corner Rectangle 2"/>
          <p:cNvSpPr/>
          <p:nvPr/>
        </p:nvSpPr>
        <p:spPr bwMode="auto">
          <a:xfrm>
            <a:off x="1761000" y="998515"/>
            <a:ext cx="3770271" cy="390548"/>
          </a:xfrm>
          <a:prstGeom prst="round2SameRect">
            <a:avLst/>
          </a:prstGeom>
          <a:solidFill>
            <a:schemeClr val="tx2"/>
          </a:solidFill>
          <a:ln w="9525" cap="flat" cmpd="sng" algn="ctr">
            <a:solidFill>
              <a:schemeClr val="bg1">
                <a:lumMod val="95000"/>
              </a:schemeClr>
            </a:solidFill>
            <a:prstDash val="solid"/>
            <a:round/>
            <a:headEnd type="none" w="med" len="med"/>
            <a:tailEnd type="none" w="med" len="med"/>
          </a:ln>
          <a:effectLst>
            <a:outerShdw blurRad="50800" dist="38099" dir="2700015" rotWithShape="0">
              <a:scrgbClr r="0" g="0" b="0">
                <a:alpha val="40000"/>
              </a:scrgbClr>
            </a:outerShdw>
          </a:effectLst>
        </p:spPr>
        <p:txBody>
          <a:bodyPr tIns="91388" bIns="91388" anchor="ctr"/>
          <a:lstStyle/>
          <a:p>
            <a:pPr marL="188800" indent="-188800" algn="ctr" defTabSz="896112" eaLnBrk="0" hangingPunct="0">
              <a:lnSpc>
                <a:spcPct val="85000"/>
              </a:lnSpc>
              <a:buClr>
                <a:srgbClr val="FDC82F"/>
              </a:buClr>
              <a:buSzPct val="120000"/>
              <a:defRPr/>
            </a:pPr>
            <a:r>
              <a:rPr lang="en-US" altLang="ja-JP" sz="1372" b="1" dirty="0">
                <a:solidFill>
                  <a:srgbClr val="FFFFFF"/>
                </a:solidFill>
                <a:latin typeface="Segoe UI Light" panose="020B0502040204020203" pitchFamily="34" charset="0"/>
                <a:ea typeface="ＭＳ Ｐゴシック" pitchFamily="34" charset="-128"/>
                <a:cs typeface="Segoe UI Light" panose="020B0502040204020203" pitchFamily="34" charset="0"/>
              </a:rPr>
              <a:t>Silhouette as Method of Clustering Validation </a:t>
            </a:r>
          </a:p>
        </p:txBody>
      </p:sp>
      <p:sp>
        <p:nvSpPr>
          <p:cNvPr id="4" name="Rectangle 13"/>
          <p:cNvSpPr>
            <a:spLocks noChangeArrowheads="1"/>
          </p:cNvSpPr>
          <p:nvPr/>
        </p:nvSpPr>
        <p:spPr bwMode="gray">
          <a:xfrm>
            <a:off x="1761000" y="1400440"/>
            <a:ext cx="3770271" cy="4625802"/>
          </a:xfrm>
          <a:prstGeom prst="rect">
            <a:avLst/>
          </a:prstGeom>
          <a:solidFill>
            <a:schemeClr val="bg1"/>
          </a:solidFill>
          <a:ln w="6350" algn="ctr">
            <a:solidFill>
              <a:schemeClr val="bg1">
                <a:lumMod val="95000"/>
              </a:schemeClr>
            </a:solidFill>
            <a:miter lim="800000"/>
            <a:headEnd/>
            <a:tailEnd/>
          </a:ln>
          <a:effectLst>
            <a:outerShdw blurRad="50800" dist="38100" dir="2700000" algn="tl" rotWithShape="0">
              <a:prstClr val="black">
                <a:alpha val="40000"/>
              </a:prstClr>
            </a:outerShdw>
          </a:effectLst>
        </p:spPr>
        <p:txBody>
          <a:bodyPr wrap="square" tIns="46773" bIns="46773" anchor="t">
            <a:noAutofit/>
          </a:bodyPr>
          <a:lstStyle/>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Silhouette defines for an observation how well it is allocated to the next two nearest clusters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The Silhouette coefficient visualizes the silhouette of the complete data set as well as single clusters and the data set </a:t>
            </a:r>
          </a:p>
          <a:p>
            <a:pPr marL="280035" lvl="1" indent="-280035" defTabSz="896112" eaLnBrk="0" hangingPunct="0">
              <a:spcAft>
                <a:spcPts val="200"/>
              </a:spcAft>
              <a:buClr>
                <a:srgbClr val="FF5800"/>
              </a:buClr>
              <a:buSzPct val="110000"/>
              <a:buFont typeface="Wingdings" panose="05000000000000000000" pitchFamily="2" charset="2"/>
              <a:buChar char="§"/>
              <a:defRPr/>
            </a:pPr>
            <a:endParaRPr lang="en-US" sz="1274" dirty="0">
              <a:solidFill>
                <a:srgbClr val="505150"/>
              </a:solidFill>
              <a:latin typeface="Segoe UI Light" panose="020B0502040204020203" pitchFamily="34" charset="0"/>
              <a:ea typeface="ＭＳ Ｐゴシック" charset="-128"/>
              <a:cs typeface="Segoe UI Light" panose="020B0502040204020203" pitchFamily="34" charset="0"/>
            </a:endParaRPr>
          </a:p>
          <a:p>
            <a:pPr marL="280035" lvl="1" indent="-280035" defTabSz="896112" eaLnBrk="0" hangingPunct="0">
              <a:spcAft>
                <a:spcPts val="200"/>
              </a:spcAft>
              <a:buClr>
                <a:srgbClr val="FF5800"/>
              </a:buClr>
              <a:buSzPct val="110000"/>
              <a:buFont typeface="Wingdings" panose="05000000000000000000" pitchFamily="2" charset="2"/>
              <a:buChar char="§"/>
              <a:defRPr/>
            </a:pPr>
            <a:endParaRPr lang="en-US" sz="1274" dirty="0">
              <a:solidFill>
                <a:srgbClr val="505150"/>
              </a:solidFill>
              <a:latin typeface="Segoe UI Light" panose="020B0502040204020203" pitchFamily="34" charset="0"/>
              <a:ea typeface="ＭＳ Ｐゴシック" charset="-128"/>
              <a:cs typeface="Segoe UI Light" panose="020B0502040204020203" pitchFamily="34" charset="0"/>
            </a:endParaRPr>
          </a:p>
          <a:p>
            <a:pPr marL="280035" lvl="1" indent="-280035" defTabSz="896112" eaLnBrk="0" hangingPunct="0">
              <a:spcAft>
                <a:spcPts val="200"/>
              </a:spcAft>
              <a:buClr>
                <a:srgbClr val="FF5800"/>
              </a:buClr>
              <a:buSzPct val="110000"/>
              <a:buFont typeface="Wingdings" panose="05000000000000000000" pitchFamily="2" charset="2"/>
              <a:buChar char="§"/>
              <a:defRPr/>
            </a:pPr>
            <a:endParaRPr lang="en-US" sz="1274" dirty="0">
              <a:solidFill>
                <a:srgbClr val="505150"/>
              </a:solidFill>
              <a:latin typeface="Segoe UI Light" panose="020B0502040204020203" pitchFamily="34" charset="0"/>
              <a:ea typeface="ＭＳ Ｐゴシック" charset="-128"/>
              <a:cs typeface="Segoe UI Light" panose="020B0502040204020203" pitchFamily="34" charset="0"/>
            </a:endParaRP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i= observation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a(i)=average dissimilarity of i with all other observation within the same cluster</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We interpret a(i) as how well i is assigned to its cluster (the smaller the value, the better the assignment) </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We then define the average dissimilarity of point i to a cluster c as the average of the distance from i to points in c</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Let b(i) be the lowest average dissimilarity of i to any other cluster which i is not a member.</a:t>
            </a:r>
          </a:p>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274" dirty="0">
                <a:solidFill>
                  <a:srgbClr val="505150"/>
                </a:solidFill>
                <a:latin typeface="Segoe UI Light" panose="020B0502040204020203" pitchFamily="34" charset="0"/>
                <a:ea typeface="ＭＳ Ｐゴシック" charset="-128"/>
                <a:cs typeface="Segoe UI Light" panose="020B0502040204020203" pitchFamily="34" charset="0"/>
              </a:rPr>
              <a:t>The cluster with this lowest average dissimilarity is said to be the "neighbouring cluster" of i because it is the next best fit cluster for point i</a:t>
            </a:r>
          </a:p>
        </p:txBody>
      </p:sp>
      <p:graphicFrame>
        <p:nvGraphicFramePr>
          <p:cNvPr id="5" name="Table 4"/>
          <p:cNvGraphicFramePr>
            <a:graphicFrameLocks noGrp="1"/>
          </p:cNvGraphicFramePr>
          <p:nvPr>
            <p:extLst>
              <p:ext uri="{D42A27DB-BD31-4B8C-83A1-F6EECF244321}">
                <p14:modId xmlns:p14="http://schemas.microsoft.com/office/powerpoint/2010/main" val="3411012549"/>
              </p:ext>
            </p:extLst>
          </p:nvPr>
        </p:nvGraphicFramePr>
        <p:xfrm>
          <a:off x="6060295" y="4483231"/>
          <a:ext cx="4030161" cy="1371340"/>
        </p:xfrm>
        <a:graphic>
          <a:graphicData uri="http://schemas.openxmlformats.org/drawingml/2006/table">
            <a:tbl>
              <a:tblPr firstRow="1" bandRow="1">
                <a:effectLst/>
                <a:tableStyleId>{21E4AEA4-8DFA-4A89-87EB-49C32662AFE0}</a:tableStyleId>
              </a:tblPr>
              <a:tblGrid>
                <a:gridCol w="1616883">
                  <a:extLst>
                    <a:ext uri="{9D8B030D-6E8A-4147-A177-3AD203B41FA5}">
                      <a16:colId xmlns:a16="http://schemas.microsoft.com/office/drawing/2014/main" val="20000"/>
                    </a:ext>
                  </a:extLst>
                </a:gridCol>
                <a:gridCol w="2413278">
                  <a:extLst>
                    <a:ext uri="{9D8B030D-6E8A-4147-A177-3AD203B41FA5}">
                      <a16:colId xmlns:a16="http://schemas.microsoft.com/office/drawing/2014/main" val="20001"/>
                    </a:ext>
                  </a:extLst>
                </a:gridCol>
              </a:tblGrid>
              <a:tr h="274164">
                <a:tc>
                  <a:txBody>
                    <a:bodyPr/>
                    <a:lstStyle/>
                    <a:p>
                      <a:pPr algn="ctr"/>
                      <a:r>
                        <a:rPr lang="en-US" sz="1200" i="0" dirty="0">
                          <a:latin typeface="Calibri" panose="020F0502020204030204" pitchFamily="34" charset="0"/>
                        </a:rPr>
                        <a:t>Cluste</a:t>
                      </a:r>
                      <a:r>
                        <a:rPr lang="en-US" sz="1200" i="0" baseline="0" dirty="0">
                          <a:latin typeface="Calibri" panose="020F0502020204030204" pitchFamily="34" charset="0"/>
                        </a:rPr>
                        <a:t>r Structuring</a:t>
                      </a:r>
                      <a:endParaRPr lang="en-US" sz="1200" i="0" dirty="0">
                        <a:latin typeface="Calibri" panose="020F0502020204030204" pitchFamily="34" charset="0"/>
                      </a:endParaRPr>
                    </a:p>
                  </a:txBody>
                  <a:tcPr marL="91388" marR="91388" marT="45694" marB="4569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1200" i="0" dirty="0">
                          <a:latin typeface="Calibri" panose="020F0502020204030204" pitchFamily="34" charset="0"/>
                        </a:rPr>
                        <a:t>Values of</a:t>
                      </a:r>
                      <a:r>
                        <a:rPr lang="en-US" sz="1200" i="0" baseline="0" dirty="0">
                          <a:latin typeface="Calibri" panose="020F0502020204030204" pitchFamily="34" charset="0"/>
                        </a:rPr>
                        <a:t> s(i)</a:t>
                      </a:r>
                      <a:endParaRPr lang="en-US" sz="1200" i="0" dirty="0">
                        <a:latin typeface="Calibri" panose="020F0502020204030204" pitchFamily="34" charset="0"/>
                      </a:endParaRPr>
                    </a:p>
                  </a:txBody>
                  <a:tcPr marL="91388" marR="91388" marT="45694" marB="45694">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74164">
                <a:tc>
                  <a:txBody>
                    <a:bodyPr/>
                    <a:lstStyle/>
                    <a:p>
                      <a:r>
                        <a:rPr lang="en-US" sz="1200" i="0" dirty="0">
                          <a:solidFill>
                            <a:srgbClr val="505150"/>
                          </a:solidFill>
                          <a:latin typeface="Calibri" panose="020F0502020204030204" pitchFamily="34" charset="0"/>
                        </a:rPr>
                        <a:t>strong</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i="0" dirty="0">
                          <a:solidFill>
                            <a:srgbClr val="505150"/>
                          </a:solidFill>
                          <a:latin typeface="Calibri" panose="020F0502020204030204" pitchFamily="34" charset="0"/>
                        </a:rPr>
                        <a:t>0.75 &lt;</a:t>
                      </a:r>
                      <a:r>
                        <a:rPr lang="en-US" sz="1200" i="0" baseline="0" dirty="0">
                          <a:solidFill>
                            <a:srgbClr val="505150"/>
                          </a:solidFill>
                          <a:latin typeface="Calibri" panose="020F0502020204030204" pitchFamily="34" charset="0"/>
                        </a:rPr>
                        <a:t> s(i) ≤ 1</a:t>
                      </a:r>
                      <a:endParaRPr lang="en-US" sz="1200" i="0" dirty="0">
                        <a:solidFill>
                          <a:srgbClr val="505150"/>
                        </a:solidFill>
                        <a:latin typeface="Calibri" panose="020F0502020204030204" pitchFamily="34" charset="0"/>
                      </a:endParaRP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274164">
                <a:tc>
                  <a:txBody>
                    <a:bodyPr/>
                    <a:lstStyle/>
                    <a:p>
                      <a:r>
                        <a:rPr lang="en-US" sz="1200" i="0" dirty="0">
                          <a:solidFill>
                            <a:srgbClr val="505150"/>
                          </a:solidFill>
                          <a:latin typeface="Calibri" panose="020F0502020204030204" pitchFamily="34" charset="0"/>
                        </a:rPr>
                        <a:t>Medium </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i="0" dirty="0">
                          <a:solidFill>
                            <a:srgbClr val="505150"/>
                          </a:solidFill>
                          <a:latin typeface="Calibri" panose="020F0502020204030204" pitchFamily="34" charset="0"/>
                        </a:rPr>
                        <a:t>0.5 &lt; s(i) ≤ 0.75</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274164">
                <a:tc>
                  <a:txBody>
                    <a:bodyPr/>
                    <a:lstStyle/>
                    <a:p>
                      <a:r>
                        <a:rPr lang="en-US" sz="1200" i="0" dirty="0">
                          <a:solidFill>
                            <a:srgbClr val="505150"/>
                          </a:solidFill>
                          <a:latin typeface="Calibri" panose="020F0502020204030204" pitchFamily="34" charset="0"/>
                        </a:rPr>
                        <a:t>Weak </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i="0" dirty="0">
                          <a:solidFill>
                            <a:srgbClr val="505150"/>
                          </a:solidFill>
                          <a:latin typeface="Calibri" panose="020F0502020204030204" pitchFamily="34" charset="0"/>
                        </a:rPr>
                        <a:t>0.25 &lt; s(i) ≤ 0.5</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274164">
                <a:tc>
                  <a:txBody>
                    <a:bodyPr/>
                    <a:lstStyle/>
                    <a:p>
                      <a:r>
                        <a:rPr lang="en-US" sz="1200" i="0" dirty="0">
                          <a:solidFill>
                            <a:srgbClr val="505150"/>
                          </a:solidFill>
                          <a:latin typeface="Calibri" panose="020F0502020204030204" pitchFamily="34" charset="0"/>
                        </a:rPr>
                        <a:t>No structure </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200" i="0" dirty="0">
                          <a:solidFill>
                            <a:srgbClr val="505150"/>
                          </a:solidFill>
                          <a:latin typeface="Calibri" panose="020F0502020204030204" pitchFamily="34" charset="0"/>
                        </a:rPr>
                        <a:t>0 &lt; s(i) ≤ 0.25</a:t>
                      </a:r>
                    </a:p>
                  </a:txBody>
                  <a:tcPr marL="91388" marR="91388" marT="45694" marB="4569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bl>
          </a:graphicData>
        </a:graphic>
      </p:graphicFrame>
      <p:pic>
        <p:nvPicPr>
          <p:cNvPr id="6" name="Picture 3"/>
          <p:cNvPicPr>
            <a:picLocks noChangeAspect="1" noChangeArrowheads="1"/>
          </p:cNvPicPr>
          <p:nvPr/>
        </p:nvPicPr>
        <p:blipFill>
          <a:blip r:embed="rId3" cstate="print"/>
          <a:srcRect/>
          <a:stretch>
            <a:fillRect/>
          </a:stretch>
        </p:blipFill>
        <p:spPr bwMode="auto">
          <a:xfrm>
            <a:off x="6060295" y="1069476"/>
            <a:ext cx="4030161" cy="3200879"/>
          </a:xfrm>
          <a:prstGeom prst="rect">
            <a:avLst/>
          </a:prstGeom>
          <a:noFill/>
          <a:ln w="9525">
            <a:noFill/>
            <a:miter lim="800000"/>
            <a:headEnd/>
            <a:tailEnd/>
          </a:ln>
        </p:spPr>
      </p:pic>
      <p:sp>
        <p:nvSpPr>
          <p:cNvPr id="7" name="TextBox 6"/>
          <p:cNvSpPr txBox="1"/>
          <p:nvPr/>
        </p:nvSpPr>
        <p:spPr>
          <a:xfrm>
            <a:off x="6564065" y="3560372"/>
            <a:ext cx="1079507" cy="367363"/>
          </a:xfrm>
          <a:prstGeom prst="rect">
            <a:avLst/>
          </a:prstGeom>
          <a:noFill/>
        </p:spPr>
        <p:txBody>
          <a:bodyPr wrap="square" rtlCol="0">
            <a:spAutoFit/>
          </a:bodyPr>
          <a:lstStyle/>
          <a:p>
            <a:pPr defTabSz="896112"/>
            <a:r>
              <a:rPr lang="en-US" sz="1799" dirty="0">
                <a:solidFill>
                  <a:srgbClr val="C00000"/>
                </a:solidFill>
                <a:latin typeface="Segoe UI Light" panose="020B0502040204020203" pitchFamily="34" charset="0"/>
                <a:cs typeface="Segoe UI Light" panose="020B0502040204020203" pitchFamily="34" charset="0"/>
              </a:rPr>
              <a:t>s(i) = 0.3</a:t>
            </a:r>
          </a:p>
        </p:txBody>
      </p:sp>
      <p:cxnSp>
        <p:nvCxnSpPr>
          <p:cNvPr id="8" name="Straight Arrow Connector 7"/>
          <p:cNvCxnSpPr/>
          <p:nvPr/>
        </p:nvCxnSpPr>
        <p:spPr>
          <a:xfrm flipH="1">
            <a:off x="6637814" y="3909227"/>
            <a:ext cx="495830" cy="155554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4498" name="Object 2"/>
          <p:cNvGraphicFramePr>
            <a:graphicFrameLocks noChangeAspect="1"/>
          </p:cNvGraphicFramePr>
          <p:nvPr>
            <p:extLst>
              <p:ext uri="{D42A27DB-BD31-4B8C-83A1-F6EECF244321}">
                <p14:modId xmlns:p14="http://schemas.microsoft.com/office/powerpoint/2010/main" val="1489809260"/>
              </p:ext>
            </p:extLst>
          </p:nvPr>
        </p:nvGraphicFramePr>
        <p:xfrm>
          <a:off x="2477025" y="2580115"/>
          <a:ext cx="1799204" cy="560069"/>
        </p:xfrm>
        <a:graphic>
          <a:graphicData uri="http://schemas.openxmlformats.org/presentationml/2006/ole">
            <mc:AlternateContent xmlns:mc="http://schemas.openxmlformats.org/markup-compatibility/2006">
              <mc:Choice xmlns:v="urn:schemas-microsoft-com:vml" Requires="v">
                <p:oleObj spid="_x0000_s32770" name="Equation" r:id="rId4" imgW="1346040" imgH="419040" progId="Equation.3">
                  <p:embed/>
                </p:oleObj>
              </mc:Choice>
              <mc:Fallback>
                <p:oleObj name="Equation" r:id="rId4" imgW="1346040" imgH="419040" progId="Equation.3">
                  <p:embed/>
                  <p:pic>
                    <p:nvPicPr>
                      <p:cNvPr id="2344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7025" y="2580115"/>
                        <a:ext cx="1799204" cy="5600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Straight Arrow Connector 16"/>
          <p:cNvCxnSpPr/>
          <p:nvPr/>
        </p:nvCxnSpPr>
        <p:spPr>
          <a:xfrm>
            <a:off x="4248430" y="3096903"/>
            <a:ext cx="200251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3847DB54-D037-B84F-B6F1-2E8DA40D09AD}" type="slidenum">
              <a:rPr lang="en-US" smtClean="0"/>
              <a:pPr/>
              <a:t>38</a:t>
            </a:fld>
            <a:endParaRPr lang="en-US"/>
          </a:p>
        </p:txBody>
      </p:sp>
    </p:spTree>
    <p:extLst>
      <p:ext uri="{BB962C8B-B14F-4D97-AF65-F5344CB8AC3E}">
        <p14:creationId xmlns:p14="http://schemas.microsoft.com/office/powerpoint/2010/main" val="18735570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20414" y="1460503"/>
            <a:ext cx="11425851" cy="4582253"/>
          </a:xfrm>
          <a:prstGeom prst="round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64">
              <a:ln>
                <a:solidFill>
                  <a:srgbClr val="FFFFFF">
                    <a:lumMod val="50000"/>
                  </a:srgbClr>
                </a:solidFill>
              </a:ln>
              <a:solidFill>
                <a:srgbClr val="FFFFFF"/>
              </a:solidFill>
              <a:latin typeface="Arial"/>
            </a:endParaRPr>
          </a:p>
        </p:txBody>
      </p:sp>
      <p:sp>
        <p:nvSpPr>
          <p:cNvPr id="793603" name="AutoShape 3"/>
          <p:cNvSpPr>
            <a:spLocks noGrp="1" noChangeAspect="1" noChangeArrowheads="1"/>
          </p:cNvSpPr>
          <p:nvPr>
            <p:ph idx="1"/>
          </p:nvPr>
        </p:nvSpPr>
        <p:spPr>
          <a:xfrm>
            <a:off x="727112" y="1575960"/>
            <a:ext cx="10270415" cy="4351338"/>
          </a:xfrm>
        </p:spPr>
        <p:txBody>
          <a:bodyPr/>
          <a:lstStyle/>
          <a:p>
            <a:pPr marL="448056" indent="-448056">
              <a:spcAft>
                <a:spcPts val="147"/>
              </a:spcAft>
              <a:buClr>
                <a:schemeClr val="tx2"/>
              </a:buClr>
              <a:buFont typeface="Wingdings" panose="05000000000000000000" pitchFamily="2" charset="2"/>
              <a:buChar char="§"/>
            </a:pPr>
            <a:r>
              <a:rPr lang="en-US" altLang="ja-JP" kern="1200" dirty="0">
                <a:solidFill>
                  <a:schemeClr val="tx1"/>
                </a:solidFill>
                <a:latin typeface="Segoe UI Light" panose="020B0502040204020203" pitchFamily="34" charset="0"/>
                <a:cs typeface="Segoe UI Light" panose="020B0502040204020203" pitchFamily="34" charset="0"/>
              </a:rPr>
              <a:t>Despite its weaknesses, k-means is still the most popular algorithm due to its simplicity, efficiency</a:t>
            </a:r>
          </a:p>
          <a:p>
            <a:pPr marL="448056" indent="-448056">
              <a:spcAft>
                <a:spcPts val="147"/>
              </a:spcAft>
              <a:buClr>
                <a:schemeClr val="tx2"/>
              </a:buClr>
              <a:buFont typeface="Wingdings" panose="05000000000000000000" pitchFamily="2" charset="2"/>
              <a:buChar char="§"/>
            </a:pPr>
            <a:r>
              <a:rPr lang="en-US" altLang="ja-JP" kern="1200" dirty="0">
                <a:solidFill>
                  <a:schemeClr val="tx1"/>
                </a:solidFill>
                <a:latin typeface="Segoe UI Light" panose="020B0502040204020203" pitchFamily="34" charset="0"/>
                <a:cs typeface="Segoe UI Light" panose="020B0502040204020203" pitchFamily="34" charset="0"/>
              </a:rPr>
              <a:t>There is no clear evidence that any other clustering algorithm performs better in general although they may be more suitable for some specific types of data or applications</a:t>
            </a:r>
            <a:endParaRPr lang="nl-NL" altLang="ja-JP" kern="1200" dirty="0">
              <a:solidFill>
                <a:schemeClr val="tx1"/>
              </a:solidFill>
              <a:latin typeface="Segoe UI Light" panose="020B0502040204020203" pitchFamily="34" charset="0"/>
              <a:cs typeface="Segoe UI Light" panose="020B0502040204020203" pitchFamily="34" charset="0"/>
            </a:endParaRPr>
          </a:p>
          <a:p>
            <a:pPr marL="448056" indent="-448056">
              <a:spcAft>
                <a:spcPts val="147"/>
              </a:spcAft>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rPr>
              <a:t>Hierarchical Agglomerative Clustering is useful when clusters are well-separated. (This means data that are close together should be in the same cluster.)</a:t>
            </a:r>
          </a:p>
          <a:p>
            <a:pPr marL="448056" indent="-448056">
              <a:spcAft>
                <a:spcPts val="147"/>
              </a:spcAft>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rPr>
              <a:t>For K-means, one needs to choose the number of clusters (try a few different ones). For hierarchical clustering, one chooses when to stop merging clusters</a:t>
            </a:r>
            <a:endParaRPr lang="en-US" altLang="ja-JP" kern="1200" dirty="0">
              <a:solidFill>
                <a:schemeClr val="tx1"/>
              </a:solidFill>
              <a:latin typeface="Segoe UI Light" panose="020B0502040204020203" pitchFamily="34" charset="0"/>
              <a:cs typeface="Segoe UI Light" panose="020B0502040204020203" pitchFamily="34" charset="0"/>
            </a:endParaRPr>
          </a:p>
          <a:p>
            <a:pPr marL="448056" indent="-448056">
              <a:spcAft>
                <a:spcPts val="147"/>
              </a:spcAft>
              <a:buClr>
                <a:schemeClr val="tx2"/>
              </a:buClr>
              <a:buFont typeface="Wingdings" panose="05000000000000000000" pitchFamily="2" charset="2"/>
              <a:buChar char="§"/>
            </a:pPr>
            <a:r>
              <a:rPr lang="en-US" altLang="ja-JP" kern="1200" dirty="0">
                <a:solidFill>
                  <a:schemeClr val="tx1"/>
                </a:solidFill>
                <a:latin typeface="Segoe UI Light" panose="020B0502040204020203" pitchFamily="34" charset="0"/>
                <a:cs typeface="Segoe UI Light" panose="020B0502040204020203" pitchFamily="34" charset="0"/>
              </a:rPr>
              <a:t>Comparing different clustering algorithms is a difficult task. No one knows the correct clusters!</a:t>
            </a:r>
            <a:endParaRPr lang="en-US" altLang="nl-NL" kern="1200" dirty="0">
              <a:solidFill>
                <a:schemeClr val="tx1"/>
              </a:solidFill>
              <a:latin typeface="Segoe UI Light" panose="020B0502040204020203" pitchFamily="34" charset="0"/>
              <a:cs typeface="Segoe UI Light" panose="020B0502040204020203" pitchFamily="34" charset="0"/>
            </a:endParaRPr>
          </a:p>
        </p:txBody>
      </p:sp>
      <p:sp>
        <p:nvSpPr>
          <p:cNvPr id="793602" name="Rectangle 2"/>
          <p:cNvSpPr>
            <a:spLocks noGrp="1" noChangeArrowheads="1"/>
          </p:cNvSpPr>
          <p:nvPr>
            <p:ph type="title"/>
          </p:nvPr>
        </p:nvSpPr>
        <p:spPr/>
        <p:txBody>
          <a:bodyPr/>
          <a:lstStyle/>
          <a:p>
            <a:r>
              <a:rPr lang="en-US" dirty="0">
                <a:latin typeface="Segoe UI Light" panose="020B0502040204020203" pitchFamily="34" charset="0"/>
                <a:cs typeface="Segoe UI Light" panose="020B0502040204020203" pitchFamily="34" charset="0"/>
              </a:rPr>
              <a:t>You learnt so far…</a:t>
            </a:r>
            <a:endParaRPr lang="en-US" altLang="nl-NL" dirty="0">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2"/>
          <a:stretch>
            <a:fillRect/>
          </a:stretch>
        </p:blipFill>
        <p:spPr>
          <a:xfrm>
            <a:off x="9860124" y="3652001"/>
            <a:ext cx="2331876" cy="2506212"/>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39</a:t>
            </a:fld>
            <a:endParaRPr lang="en-US"/>
          </a:p>
        </p:txBody>
      </p:sp>
    </p:spTree>
    <p:extLst>
      <p:ext uri="{BB962C8B-B14F-4D97-AF65-F5344CB8AC3E}">
        <p14:creationId xmlns:p14="http://schemas.microsoft.com/office/powerpoint/2010/main" val="15234109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pPr marL="0" indent="0">
              <a:buNone/>
            </a:pPr>
            <a:r>
              <a:rPr lang="en-US" sz="2352" dirty="0">
                <a:latin typeface="Segoe UI Light" panose="020B0502040204020203" pitchFamily="34" charset="0"/>
                <a:cs typeface="Segoe UI Light" panose="020B0502040204020203" pitchFamily="34" charset="0"/>
              </a:rPr>
              <a:t>“Unsupervised” means that the training data has no ground truth labels to learn from</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Unsupervised Learning (1/4)</a:t>
            </a:r>
          </a:p>
        </p:txBody>
      </p:sp>
      <p:sp>
        <p:nvSpPr>
          <p:cNvPr id="5" name="TextBox 4"/>
          <p:cNvSpPr txBox="1"/>
          <p:nvPr/>
        </p:nvSpPr>
        <p:spPr>
          <a:xfrm>
            <a:off x="966670" y="2370083"/>
            <a:ext cx="1975862" cy="514628"/>
          </a:xfrm>
          <a:prstGeom prst="rect">
            <a:avLst/>
          </a:prstGeom>
          <a:noFill/>
        </p:spPr>
        <p:txBody>
          <a:bodyPr wrap="none" rtlCol="0">
            <a:spAutoFit/>
          </a:bodyPr>
          <a:lstStyle/>
          <a:p>
            <a:pPr defTabSz="896112"/>
            <a:r>
              <a:rPr lang="en-US" sz="2744" b="1" dirty="0">
                <a:solidFill>
                  <a:srgbClr val="C8C8C8">
                    <a:lumMod val="50000"/>
                  </a:srgbClr>
                </a:solidFill>
                <a:latin typeface="Segoe UI Light" panose="020B0502040204020203" pitchFamily="34" charset="0"/>
                <a:cs typeface="Segoe UI Light" panose="020B0502040204020203" pitchFamily="34" charset="0"/>
              </a:rPr>
              <a:t>Supervised: </a:t>
            </a:r>
          </a:p>
        </p:txBody>
      </p:sp>
      <p:sp>
        <p:nvSpPr>
          <p:cNvPr id="24" name="TextBox 23"/>
          <p:cNvSpPr txBox="1"/>
          <p:nvPr/>
        </p:nvSpPr>
        <p:spPr>
          <a:xfrm>
            <a:off x="9869831" y="4311682"/>
            <a:ext cx="797013" cy="393954"/>
          </a:xfrm>
          <a:prstGeom prst="rect">
            <a:avLst/>
          </a:prstGeom>
          <a:noFill/>
        </p:spPr>
        <p:txBody>
          <a:bodyPr wrap="none" rtlCol="0">
            <a:spAutoFit/>
          </a:bodyPr>
          <a:lstStyle/>
          <a:p>
            <a:pPr defTabSz="896112"/>
            <a:r>
              <a:rPr lang="en-US" sz="1960">
                <a:solidFill>
                  <a:srgbClr val="464646">
                    <a:lumMod val="75000"/>
                  </a:srgbClr>
                </a:solidFill>
                <a:latin typeface="Segoe UI Light" panose="020B0502040204020203" pitchFamily="34" charset="0"/>
                <a:cs typeface="Segoe UI Light" panose="020B0502040204020203" pitchFamily="34" charset="0"/>
              </a:rPr>
              <a:t>chair?</a:t>
            </a:r>
          </a:p>
        </p:txBody>
      </p:sp>
      <p:sp>
        <p:nvSpPr>
          <p:cNvPr id="25" name="TextBox 24"/>
          <p:cNvSpPr txBox="1"/>
          <p:nvPr/>
        </p:nvSpPr>
        <p:spPr>
          <a:xfrm>
            <a:off x="5280751" y="3420914"/>
            <a:ext cx="1443024"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(not a chair)</a:t>
            </a:r>
          </a:p>
        </p:txBody>
      </p:sp>
      <p:sp>
        <p:nvSpPr>
          <p:cNvPr id="26" name="TextBox 25"/>
          <p:cNvSpPr txBox="1"/>
          <p:nvPr/>
        </p:nvSpPr>
        <p:spPr>
          <a:xfrm>
            <a:off x="4670725" y="6239728"/>
            <a:ext cx="1443024"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(not a chair)</a:t>
            </a:r>
          </a:p>
        </p:txBody>
      </p:sp>
      <p:sp>
        <p:nvSpPr>
          <p:cNvPr id="27" name="TextBox 26"/>
          <p:cNvSpPr txBox="1"/>
          <p:nvPr/>
        </p:nvSpPr>
        <p:spPr>
          <a:xfrm>
            <a:off x="5924502" y="5486203"/>
            <a:ext cx="830677"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(chair)</a:t>
            </a:r>
          </a:p>
        </p:txBody>
      </p:sp>
      <p:sp>
        <p:nvSpPr>
          <p:cNvPr id="28" name="TextBox 27"/>
          <p:cNvSpPr txBox="1"/>
          <p:nvPr/>
        </p:nvSpPr>
        <p:spPr>
          <a:xfrm>
            <a:off x="2339592" y="5487587"/>
            <a:ext cx="1443024"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(not a chair)</a:t>
            </a:r>
          </a:p>
        </p:txBody>
      </p:sp>
      <p:sp>
        <p:nvSpPr>
          <p:cNvPr id="29" name="TextBox 28"/>
          <p:cNvSpPr txBox="1"/>
          <p:nvPr/>
        </p:nvSpPr>
        <p:spPr>
          <a:xfrm>
            <a:off x="2208730" y="3888614"/>
            <a:ext cx="1443024"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(not a chair)</a:t>
            </a:r>
          </a:p>
        </p:txBody>
      </p:sp>
      <p:sp>
        <p:nvSpPr>
          <p:cNvPr id="30" name="TextBox 29"/>
          <p:cNvSpPr txBox="1"/>
          <p:nvPr/>
        </p:nvSpPr>
        <p:spPr>
          <a:xfrm>
            <a:off x="3830769" y="4658863"/>
            <a:ext cx="830677"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(chair)</a:t>
            </a:r>
          </a:p>
        </p:txBody>
      </p:sp>
      <p:grpSp>
        <p:nvGrpSpPr>
          <p:cNvPr id="31" name="Group 30"/>
          <p:cNvGrpSpPr/>
          <p:nvPr/>
        </p:nvGrpSpPr>
        <p:grpSpPr>
          <a:xfrm>
            <a:off x="3913010" y="2043900"/>
            <a:ext cx="1380342" cy="1299425"/>
            <a:chOff x="3095625" y="3808413"/>
            <a:chExt cx="1381125" cy="1300163"/>
          </a:xfrm>
        </p:grpSpPr>
        <p:sp>
          <p:nvSpPr>
            <p:cNvPr id="32"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3"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4"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5"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6"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7"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8"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9"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0" name="Rectangle 39"/>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a:solidFill>
                  <a:srgbClr val="FFFFFF"/>
                </a:solidFill>
                <a:latin typeface="Segoe UI Light" panose="020B0502040204020203" pitchFamily="34" charset="0"/>
                <a:cs typeface="Segoe UI Light" panose="020B0502040204020203" pitchFamily="34" charset="0"/>
              </a:endParaRPr>
            </a:p>
          </p:txBody>
        </p:sp>
        <p:cxnSp>
          <p:nvCxnSpPr>
            <p:cNvPr id="41" name="Straight Connector 40"/>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894197" y="4371133"/>
            <a:ext cx="831379" cy="1292789"/>
            <a:chOff x="4498975" y="3759200"/>
            <a:chExt cx="831850" cy="1293523"/>
          </a:xfrm>
        </p:grpSpPr>
        <p:sp>
          <p:nvSpPr>
            <p:cNvPr id="44"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5"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6"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7"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8"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cxnSp>
          <p:nvCxnSpPr>
            <p:cNvPr id="49" name="Straight Connector 48"/>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4710119" y="4539962"/>
              <a:ext cx="410797" cy="302167"/>
              <a:chOff x="4720337" y="4692361"/>
              <a:chExt cx="697102" cy="512762"/>
            </a:xfrm>
          </p:grpSpPr>
          <p:cxnSp>
            <p:nvCxnSpPr>
              <p:cNvPr id="52" name="Straight Connector 51"/>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3771317" y="3715520"/>
            <a:ext cx="942055" cy="1207402"/>
            <a:chOff x="1019368" y="4056063"/>
            <a:chExt cx="942590" cy="1208087"/>
          </a:xfrm>
        </p:grpSpPr>
        <p:sp>
          <p:nvSpPr>
            <p:cNvPr id="55"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56"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57"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58"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59"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0"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sp>
        <p:nvSpPr>
          <p:cNvPr id="61" name="TextBox 60"/>
          <p:cNvSpPr txBox="1"/>
          <p:nvPr/>
        </p:nvSpPr>
        <p:spPr>
          <a:xfrm>
            <a:off x="4172872" y="3217703"/>
            <a:ext cx="830677" cy="393954"/>
          </a:xfrm>
          <a:prstGeom prst="rect">
            <a:avLst/>
          </a:prstGeom>
          <a:noFill/>
        </p:spPr>
        <p:txBody>
          <a:bodyPr wrap="none" rtlCol="0">
            <a:spAutoFit/>
          </a:bodyPr>
          <a:lstStyle/>
          <a:p>
            <a:pPr defTabSz="896112"/>
            <a:r>
              <a:rPr lang="en-US" sz="1960" dirty="0">
                <a:solidFill>
                  <a:srgbClr val="464646">
                    <a:lumMod val="75000"/>
                  </a:srgbClr>
                </a:solidFill>
                <a:latin typeface="Segoe UI Light" panose="020B0502040204020203" pitchFamily="34" charset="0"/>
                <a:cs typeface="Segoe UI Light" panose="020B0502040204020203" pitchFamily="34" charset="0"/>
              </a:rPr>
              <a:t>(chair)</a:t>
            </a:r>
          </a:p>
        </p:txBody>
      </p:sp>
      <p:pic>
        <p:nvPicPr>
          <p:cNvPr id="62" name="Picture 61"/>
          <p:cNvPicPr>
            <a:picLocks noChangeAspect="1"/>
          </p:cNvPicPr>
          <p:nvPr/>
        </p:nvPicPr>
        <p:blipFill>
          <a:blip r:embed="rId2"/>
          <a:stretch>
            <a:fillRect/>
          </a:stretch>
        </p:blipFill>
        <p:spPr>
          <a:xfrm>
            <a:off x="4897203" y="3852409"/>
            <a:ext cx="736898" cy="2458341"/>
          </a:xfrm>
          <a:prstGeom prst="rect">
            <a:avLst/>
          </a:prstGeom>
        </p:spPr>
      </p:pic>
      <p:pic>
        <p:nvPicPr>
          <p:cNvPr id="63" name="Picture 62"/>
          <p:cNvPicPr>
            <a:picLocks noChangeAspect="1"/>
          </p:cNvPicPr>
          <p:nvPr/>
        </p:nvPicPr>
        <p:blipFill>
          <a:blip r:embed="rId3"/>
          <a:stretch>
            <a:fillRect/>
          </a:stretch>
        </p:blipFill>
        <p:spPr>
          <a:xfrm>
            <a:off x="5356166" y="2582141"/>
            <a:ext cx="1171246" cy="850695"/>
          </a:xfrm>
          <a:prstGeom prst="rect">
            <a:avLst/>
          </a:prstGeom>
        </p:spPr>
      </p:pic>
      <p:pic>
        <p:nvPicPr>
          <p:cNvPr id="64" name="Picture 63"/>
          <p:cNvPicPr>
            <a:picLocks noChangeAspect="1"/>
          </p:cNvPicPr>
          <p:nvPr/>
        </p:nvPicPr>
        <p:blipFill>
          <a:blip r:embed="rId4"/>
          <a:stretch>
            <a:fillRect/>
          </a:stretch>
        </p:blipFill>
        <p:spPr>
          <a:xfrm>
            <a:off x="2474815" y="4506567"/>
            <a:ext cx="1104686" cy="986628"/>
          </a:xfrm>
          <a:prstGeom prst="rect">
            <a:avLst/>
          </a:prstGeom>
        </p:spPr>
      </p:pic>
      <p:grpSp>
        <p:nvGrpSpPr>
          <p:cNvPr id="65" name="Group 64"/>
          <p:cNvGrpSpPr/>
          <p:nvPr/>
        </p:nvGrpSpPr>
        <p:grpSpPr>
          <a:xfrm>
            <a:off x="2059368" y="2956507"/>
            <a:ext cx="1358348" cy="913375"/>
            <a:chOff x="1576196" y="1992221"/>
            <a:chExt cx="1732500" cy="1164962"/>
          </a:xfrm>
        </p:grpSpPr>
        <p:pic>
          <p:nvPicPr>
            <p:cNvPr id="66" name="Picture 65"/>
            <p:cNvPicPr>
              <a:picLocks noChangeAspect="1"/>
            </p:cNvPicPr>
            <p:nvPr/>
          </p:nvPicPr>
          <p:blipFill>
            <a:blip r:embed="rId5"/>
            <a:stretch>
              <a:fillRect/>
            </a:stretch>
          </p:blipFill>
          <p:spPr>
            <a:xfrm>
              <a:off x="1576196" y="1992221"/>
              <a:ext cx="1732500" cy="1147500"/>
            </a:xfrm>
            <a:prstGeom prst="rect">
              <a:avLst/>
            </a:prstGeom>
          </p:spPr>
        </p:pic>
        <p:sp>
          <p:nvSpPr>
            <p:cNvPr id="67"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pic>
        <p:nvPicPr>
          <p:cNvPr id="79" name="Picture 78"/>
          <p:cNvPicPr>
            <a:picLocks noChangeAspect="1"/>
          </p:cNvPicPr>
          <p:nvPr/>
        </p:nvPicPr>
        <p:blipFill>
          <a:blip r:embed="rId6"/>
          <a:stretch>
            <a:fillRect/>
          </a:stretch>
        </p:blipFill>
        <p:spPr>
          <a:xfrm>
            <a:off x="9483643" y="3122614"/>
            <a:ext cx="2023851" cy="1236798"/>
          </a:xfrm>
          <a:prstGeom prst="rect">
            <a:avLst/>
          </a:prstGeom>
        </p:spPr>
      </p:pic>
      <p:sp>
        <p:nvSpPr>
          <p:cNvPr id="4" name="Slide Number Placeholder 3"/>
          <p:cNvSpPr>
            <a:spLocks noGrp="1"/>
          </p:cNvSpPr>
          <p:nvPr>
            <p:ph type="sldNum" sz="quarter" idx="12"/>
          </p:nvPr>
        </p:nvSpPr>
        <p:spPr/>
        <p:txBody>
          <a:bodyPr/>
          <a:lstStyle/>
          <a:p>
            <a:fld id="{3847DB54-D037-B84F-B6F1-2E8DA40D09AD}" type="slidenum">
              <a:rPr lang="en-US" smtClean="0"/>
              <a:pPr/>
              <a:t>4</a:t>
            </a:fld>
            <a:endParaRPr lang="en-US"/>
          </a:p>
        </p:txBody>
      </p:sp>
    </p:spTree>
    <p:extLst>
      <p:ext uri="{BB962C8B-B14F-4D97-AF65-F5344CB8AC3E}">
        <p14:creationId xmlns:p14="http://schemas.microsoft.com/office/powerpoint/2010/main" val="15324946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87091" y="2523552"/>
            <a:ext cx="2438445" cy="512775"/>
          </a:xfrm>
          <a:prstGeom prst="rect">
            <a:avLst/>
          </a:prstGeom>
          <a:noFill/>
        </p:spPr>
        <p:txBody>
          <a:bodyPr wrap="none" rtlCol="0">
            <a:spAutoFit/>
          </a:bodyPr>
          <a:lstStyle/>
          <a:p>
            <a:pPr defTabSz="896112"/>
            <a:r>
              <a:rPr lang="en-US" sz="2744" b="1" dirty="0">
                <a:solidFill>
                  <a:srgbClr val="C8C8C8">
                    <a:lumMod val="50000"/>
                  </a:srgbClr>
                </a:solidFill>
                <a:latin typeface="Segoe UI Light" panose="020B0502040204020203" pitchFamily="34" charset="0"/>
                <a:cs typeface="Segoe UI Light" panose="020B0502040204020203" pitchFamily="34" charset="0"/>
              </a:rPr>
              <a:t> Unsupervised: </a:t>
            </a:r>
          </a:p>
        </p:txBody>
      </p:sp>
      <p:grpSp>
        <p:nvGrpSpPr>
          <p:cNvPr id="58" name="Group 57"/>
          <p:cNvGrpSpPr/>
          <p:nvPr/>
        </p:nvGrpSpPr>
        <p:grpSpPr>
          <a:xfrm>
            <a:off x="6109544" y="5077902"/>
            <a:ext cx="1380342" cy="1299425"/>
            <a:chOff x="3095625" y="3808413"/>
            <a:chExt cx="1381125" cy="1300163"/>
          </a:xfrm>
        </p:grpSpPr>
        <p:sp>
          <p:nvSpPr>
            <p:cNvPr id="59"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0"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1"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3"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4"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5"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6"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67" name="Rectangle 6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a:solidFill>
                  <a:srgbClr val="FFFFFF"/>
                </a:solidFill>
                <a:latin typeface="Segoe UI Light" panose="020B0502040204020203" pitchFamily="34" charset="0"/>
                <a:cs typeface="Segoe UI Light" panose="020B0502040204020203" pitchFamily="34" charset="0"/>
              </a:endParaRPr>
            </a:p>
          </p:txBody>
        </p:sp>
        <p:cxnSp>
          <p:nvCxnSpPr>
            <p:cNvPr id="68" name="Straight Connector 6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3637868" y="4573572"/>
            <a:ext cx="831379" cy="1292789"/>
            <a:chOff x="4498975" y="3759200"/>
            <a:chExt cx="831850" cy="1293523"/>
          </a:xfrm>
        </p:grpSpPr>
        <p:sp>
          <p:nvSpPr>
            <p:cNvPr id="71"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72"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73"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74"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75"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cxnSp>
          <p:nvCxnSpPr>
            <p:cNvPr id="76" name="Straight Connector 7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4710119" y="4539962"/>
              <a:ext cx="410797" cy="302167"/>
              <a:chOff x="4720337" y="4692361"/>
              <a:chExt cx="697102" cy="512762"/>
            </a:xfrm>
          </p:grpSpPr>
          <p:cxnSp>
            <p:nvCxnSpPr>
              <p:cNvPr id="79" name="Straight Connector 7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1" name="Group 80"/>
          <p:cNvGrpSpPr/>
          <p:nvPr/>
        </p:nvGrpSpPr>
        <p:grpSpPr>
          <a:xfrm>
            <a:off x="3780959" y="3114123"/>
            <a:ext cx="942055" cy="1207402"/>
            <a:chOff x="1019368" y="4056063"/>
            <a:chExt cx="942590" cy="1208087"/>
          </a:xfrm>
        </p:grpSpPr>
        <p:sp>
          <p:nvSpPr>
            <p:cNvPr id="82"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83"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84"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85"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86"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87"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pic>
        <p:nvPicPr>
          <p:cNvPr id="88" name="Picture 87"/>
          <p:cNvPicPr>
            <a:picLocks noChangeAspect="1"/>
          </p:cNvPicPr>
          <p:nvPr/>
        </p:nvPicPr>
        <p:blipFill>
          <a:blip r:embed="rId2"/>
          <a:stretch>
            <a:fillRect/>
          </a:stretch>
        </p:blipFill>
        <p:spPr>
          <a:xfrm>
            <a:off x="6844782" y="2078410"/>
            <a:ext cx="736898" cy="2458341"/>
          </a:xfrm>
          <a:prstGeom prst="rect">
            <a:avLst/>
          </a:prstGeom>
        </p:spPr>
      </p:pic>
      <p:grpSp>
        <p:nvGrpSpPr>
          <p:cNvPr id="89" name="Group 88"/>
          <p:cNvGrpSpPr/>
          <p:nvPr/>
        </p:nvGrpSpPr>
        <p:grpSpPr>
          <a:xfrm>
            <a:off x="7400350" y="3138427"/>
            <a:ext cx="1358348" cy="913375"/>
            <a:chOff x="1576196" y="1992221"/>
            <a:chExt cx="1732500" cy="1164962"/>
          </a:xfrm>
        </p:grpSpPr>
        <p:pic>
          <p:nvPicPr>
            <p:cNvPr id="90" name="Picture 89"/>
            <p:cNvPicPr>
              <a:picLocks noChangeAspect="1"/>
            </p:cNvPicPr>
            <p:nvPr/>
          </p:nvPicPr>
          <p:blipFill>
            <a:blip r:embed="rId3"/>
            <a:stretch>
              <a:fillRect/>
            </a:stretch>
          </p:blipFill>
          <p:spPr>
            <a:xfrm>
              <a:off x="1576196" y="1992221"/>
              <a:ext cx="1732500" cy="1147500"/>
            </a:xfrm>
            <a:prstGeom prst="rect">
              <a:avLst/>
            </a:prstGeom>
          </p:spPr>
        </p:pic>
        <p:sp>
          <p:nvSpPr>
            <p:cNvPr id="91"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pic>
        <p:nvPicPr>
          <p:cNvPr id="92" name="Picture 91"/>
          <p:cNvPicPr>
            <a:picLocks noChangeAspect="1"/>
          </p:cNvPicPr>
          <p:nvPr/>
        </p:nvPicPr>
        <p:blipFill>
          <a:blip r:embed="rId4"/>
          <a:stretch>
            <a:fillRect/>
          </a:stretch>
        </p:blipFill>
        <p:spPr>
          <a:xfrm>
            <a:off x="7662106" y="4787818"/>
            <a:ext cx="834839" cy="1340802"/>
          </a:xfrm>
          <a:prstGeom prst="rect">
            <a:avLst/>
          </a:prstGeom>
        </p:spPr>
      </p:pic>
      <p:pic>
        <p:nvPicPr>
          <p:cNvPr id="94" name="Picture 93"/>
          <p:cNvPicPr>
            <a:picLocks noChangeAspect="1"/>
          </p:cNvPicPr>
          <p:nvPr/>
        </p:nvPicPr>
        <p:blipFill>
          <a:blip r:embed="rId5"/>
          <a:stretch>
            <a:fillRect/>
          </a:stretch>
        </p:blipFill>
        <p:spPr>
          <a:xfrm>
            <a:off x="4687837" y="4111796"/>
            <a:ext cx="1171246" cy="850695"/>
          </a:xfrm>
          <a:prstGeom prst="rect">
            <a:avLst/>
          </a:prstGeom>
        </p:spPr>
      </p:pic>
      <p:sp>
        <p:nvSpPr>
          <p:cNvPr id="42" name="Content Placeholder 2"/>
          <p:cNvSpPr>
            <a:spLocks noGrp="1"/>
          </p:cNvSpPr>
          <p:nvPr>
            <p:ph idx="1"/>
          </p:nvPr>
        </p:nvSpPr>
        <p:spPr>
          <a:prstGeom prst="rect">
            <a:avLst/>
          </a:prstGeom>
        </p:spPr>
        <p:txBody>
          <a:bodyPr/>
          <a:lstStyle/>
          <a:p>
            <a:pPr marL="0" indent="0">
              <a:buNone/>
            </a:pPr>
            <a:r>
              <a:rPr lang="en-US" sz="2352" dirty="0">
                <a:latin typeface="Segoe UI Light" panose="020B0502040204020203" pitchFamily="34" charset="0"/>
                <a:cs typeface="Segoe UI Light" panose="020B0502040204020203" pitchFamily="34" charset="0"/>
              </a:rPr>
              <a:t>“Unsupervised” means that the training data has no ground truth labels to learn from</a:t>
            </a:r>
          </a:p>
        </p:txBody>
      </p:sp>
      <p:sp>
        <p:nvSpPr>
          <p:cNvPr id="44" name="Title 1"/>
          <p:cNvSpPr txBox="1">
            <a:spLocks/>
          </p:cNvSpPr>
          <p:nvPr/>
        </p:nvSpPr>
        <p:spPr bwMode="auto">
          <a:xfrm>
            <a:off x="979537" y="435075"/>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30000"/>
              </a:spcAft>
              <a:defRPr sz="1683">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Unsupervised Learning (2/4)</a:t>
            </a:r>
          </a:p>
        </p:txBody>
      </p:sp>
      <p:sp>
        <p:nvSpPr>
          <p:cNvPr id="2" name="Slide Number Placeholder 1"/>
          <p:cNvSpPr>
            <a:spLocks noGrp="1"/>
          </p:cNvSpPr>
          <p:nvPr>
            <p:ph type="sldNum" sz="quarter" idx="12"/>
          </p:nvPr>
        </p:nvSpPr>
        <p:spPr/>
        <p:txBody>
          <a:bodyPr/>
          <a:lstStyle/>
          <a:p>
            <a:fld id="{3847DB54-D037-B84F-B6F1-2E8DA40D09AD}" type="slidenum">
              <a:rPr lang="en-US" smtClean="0"/>
              <a:pPr/>
              <a:t>5</a:t>
            </a:fld>
            <a:endParaRPr lang="en-US"/>
          </a:p>
        </p:txBody>
      </p:sp>
    </p:spTree>
    <p:extLst>
      <p:ext uri="{BB962C8B-B14F-4D97-AF65-F5344CB8AC3E}">
        <p14:creationId xmlns:p14="http://schemas.microsoft.com/office/powerpoint/2010/main" val="10247140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01779" y="2481686"/>
            <a:ext cx="2358324" cy="512775"/>
          </a:xfrm>
          <a:prstGeom prst="rect">
            <a:avLst/>
          </a:prstGeom>
          <a:noFill/>
        </p:spPr>
        <p:txBody>
          <a:bodyPr wrap="none" rtlCol="0">
            <a:spAutoFit/>
          </a:bodyPr>
          <a:lstStyle/>
          <a:p>
            <a:pPr defTabSz="896112"/>
            <a:r>
              <a:rPr lang="en-US" sz="2744" b="1" dirty="0">
                <a:solidFill>
                  <a:srgbClr val="C8C8C8">
                    <a:lumMod val="50000"/>
                  </a:srgbClr>
                </a:solidFill>
                <a:latin typeface="Segoe UI Light" panose="020B0502040204020203" pitchFamily="34" charset="0"/>
                <a:cs typeface="Segoe UI Light" panose="020B0502040204020203" pitchFamily="34" charset="0"/>
              </a:rPr>
              <a:t>Unsupervised: </a:t>
            </a:r>
          </a:p>
        </p:txBody>
      </p:sp>
      <p:grpSp>
        <p:nvGrpSpPr>
          <p:cNvPr id="18" name="Group 17"/>
          <p:cNvGrpSpPr/>
          <p:nvPr/>
        </p:nvGrpSpPr>
        <p:grpSpPr>
          <a:xfrm>
            <a:off x="5473267" y="5285850"/>
            <a:ext cx="1380342" cy="1299425"/>
            <a:chOff x="3095625" y="3808413"/>
            <a:chExt cx="1381125" cy="1300163"/>
          </a:xfrm>
        </p:grpSpPr>
        <p:sp>
          <p:nvSpPr>
            <p:cNvPr id="19" name="Freeform 5"/>
            <p:cNvSpPr>
              <a:spLocks/>
            </p:cNvSpPr>
            <p:nvPr/>
          </p:nvSpPr>
          <p:spPr bwMode="auto">
            <a:xfrm>
              <a:off x="3113088" y="4221163"/>
              <a:ext cx="257175" cy="80962"/>
            </a:xfrm>
            <a:custGeom>
              <a:avLst/>
              <a:gdLst>
                <a:gd name="T0" fmla="*/ 7 w 28"/>
                <a:gd name="T1" fmla="*/ 9 h 9"/>
                <a:gd name="T2" fmla="*/ 28 w 28"/>
                <a:gd name="T3" fmla="*/ 9 h 9"/>
                <a:gd name="T4" fmla="*/ 23 w 28"/>
                <a:gd name="T5" fmla="*/ 2 h 9"/>
                <a:gd name="T6" fmla="*/ 18 w 28"/>
                <a:gd name="T7" fmla="*/ 0 h 9"/>
                <a:gd name="T8" fmla="*/ 0 w 28"/>
                <a:gd name="T9" fmla="*/ 0 h 9"/>
                <a:gd name="T10" fmla="*/ 0 w 28"/>
                <a:gd name="T11" fmla="*/ 2 h 9"/>
                <a:gd name="T12" fmla="*/ 7 w 28"/>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8" h="9">
                  <a:moveTo>
                    <a:pt x="7" y="9"/>
                  </a:moveTo>
                  <a:cubicBezTo>
                    <a:pt x="28" y="9"/>
                    <a:pt x="28" y="9"/>
                    <a:pt x="28" y="9"/>
                  </a:cubicBezTo>
                  <a:cubicBezTo>
                    <a:pt x="23" y="2"/>
                    <a:pt x="23" y="2"/>
                    <a:pt x="23" y="2"/>
                  </a:cubicBezTo>
                  <a:cubicBezTo>
                    <a:pt x="18" y="0"/>
                    <a:pt x="18" y="0"/>
                    <a:pt x="18" y="0"/>
                  </a:cubicBezTo>
                  <a:cubicBezTo>
                    <a:pt x="0" y="0"/>
                    <a:pt x="0" y="0"/>
                    <a:pt x="0" y="0"/>
                  </a:cubicBezTo>
                  <a:cubicBezTo>
                    <a:pt x="0" y="2"/>
                    <a:pt x="0" y="2"/>
                    <a:pt x="0" y="2"/>
                  </a:cubicBezTo>
                  <a:cubicBezTo>
                    <a:pt x="0" y="6"/>
                    <a:pt x="3" y="9"/>
                    <a:pt x="7"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0" name="Freeform 6"/>
            <p:cNvSpPr>
              <a:spLocks/>
            </p:cNvSpPr>
            <p:nvPr/>
          </p:nvSpPr>
          <p:spPr bwMode="auto">
            <a:xfrm>
              <a:off x="3159125" y="4238625"/>
              <a:ext cx="128588" cy="211137"/>
            </a:xfrm>
            <a:custGeom>
              <a:avLst/>
              <a:gdLst>
                <a:gd name="T0" fmla="*/ 0 w 14"/>
                <a:gd name="T1" fmla="*/ 19 h 23"/>
                <a:gd name="T2" fmla="*/ 4 w 14"/>
                <a:gd name="T3" fmla="*/ 23 h 23"/>
                <a:gd name="T4" fmla="*/ 10 w 14"/>
                <a:gd name="T5" fmla="*/ 23 h 23"/>
                <a:gd name="T6" fmla="*/ 14 w 14"/>
                <a:gd name="T7" fmla="*/ 19 h 23"/>
                <a:gd name="T8" fmla="*/ 14 w 14"/>
                <a:gd name="T9" fmla="*/ 4 h 23"/>
                <a:gd name="T10" fmla="*/ 10 w 14"/>
                <a:gd name="T11" fmla="*/ 0 h 23"/>
                <a:gd name="T12" fmla="*/ 4 w 14"/>
                <a:gd name="T13" fmla="*/ 0 h 23"/>
                <a:gd name="T14" fmla="*/ 0 w 14"/>
                <a:gd name="T15" fmla="*/ 4 h 23"/>
                <a:gd name="T16" fmla="*/ 0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0" y="19"/>
                  </a:moveTo>
                  <a:cubicBezTo>
                    <a:pt x="0" y="21"/>
                    <a:pt x="2" y="23"/>
                    <a:pt x="4" y="23"/>
                  </a:cubicBezTo>
                  <a:cubicBezTo>
                    <a:pt x="10" y="23"/>
                    <a:pt x="10" y="23"/>
                    <a:pt x="10" y="23"/>
                  </a:cubicBezTo>
                  <a:cubicBezTo>
                    <a:pt x="12" y="23"/>
                    <a:pt x="14" y="21"/>
                    <a:pt x="14" y="19"/>
                  </a:cubicBezTo>
                  <a:cubicBezTo>
                    <a:pt x="14" y="4"/>
                    <a:pt x="14" y="4"/>
                    <a:pt x="14" y="4"/>
                  </a:cubicBezTo>
                  <a:cubicBezTo>
                    <a:pt x="14" y="2"/>
                    <a:pt x="12" y="0"/>
                    <a:pt x="10" y="0"/>
                  </a:cubicBezTo>
                  <a:cubicBezTo>
                    <a:pt x="4" y="0"/>
                    <a:pt x="4" y="0"/>
                    <a:pt x="4" y="0"/>
                  </a:cubicBezTo>
                  <a:cubicBezTo>
                    <a:pt x="2" y="0"/>
                    <a:pt x="0" y="2"/>
                    <a:pt x="0" y="4"/>
                  </a:cubicBezTo>
                  <a:lnTo>
                    <a:pt x="0"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1" name="Freeform 7"/>
            <p:cNvSpPr>
              <a:spLocks/>
            </p:cNvSpPr>
            <p:nvPr/>
          </p:nvSpPr>
          <p:spPr bwMode="auto">
            <a:xfrm>
              <a:off x="3370263" y="3808413"/>
              <a:ext cx="841375" cy="668337"/>
            </a:xfrm>
            <a:custGeom>
              <a:avLst/>
              <a:gdLst>
                <a:gd name="T0" fmla="*/ 75 w 92"/>
                <a:gd name="T1" fmla="*/ 0 h 73"/>
                <a:gd name="T2" fmla="*/ 17 w 92"/>
                <a:gd name="T3" fmla="*/ 0 h 73"/>
                <a:gd name="T4" fmla="*/ 0 w 92"/>
                <a:gd name="T5" fmla="*/ 16 h 73"/>
                <a:gd name="T6" fmla="*/ 0 w 92"/>
                <a:gd name="T7" fmla="*/ 73 h 73"/>
                <a:gd name="T8" fmla="*/ 92 w 92"/>
                <a:gd name="T9" fmla="*/ 73 h 73"/>
                <a:gd name="T10" fmla="*/ 92 w 92"/>
                <a:gd name="T11" fmla="*/ 16 h 73"/>
                <a:gd name="T12" fmla="*/ 75 w 92"/>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75" y="0"/>
                  </a:moveTo>
                  <a:cubicBezTo>
                    <a:pt x="17" y="0"/>
                    <a:pt x="17" y="0"/>
                    <a:pt x="17" y="0"/>
                  </a:cubicBezTo>
                  <a:cubicBezTo>
                    <a:pt x="7" y="0"/>
                    <a:pt x="0" y="7"/>
                    <a:pt x="0" y="16"/>
                  </a:cubicBezTo>
                  <a:cubicBezTo>
                    <a:pt x="0" y="73"/>
                    <a:pt x="0" y="73"/>
                    <a:pt x="0" y="73"/>
                  </a:cubicBezTo>
                  <a:cubicBezTo>
                    <a:pt x="92" y="73"/>
                    <a:pt x="92" y="73"/>
                    <a:pt x="92" y="73"/>
                  </a:cubicBezTo>
                  <a:cubicBezTo>
                    <a:pt x="92" y="16"/>
                    <a:pt x="92" y="16"/>
                    <a:pt x="92" y="16"/>
                  </a:cubicBezTo>
                  <a:cubicBezTo>
                    <a:pt x="92" y="7"/>
                    <a:pt x="84" y="0"/>
                    <a:pt x="75" y="0"/>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2" name="Freeform 8"/>
            <p:cNvSpPr>
              <a:spLocks noEditPoints="1"/>
            </p:cNvSpPr>
            <p:nvPr/>
          </p:nvSpPr>
          <p:spPr bwMode="auto">
            <a:xfrm>
              <a:off x="3351213" y="4476750"/>
              <a:ext cx="869950" cy="631825"/>
            </a:xfrm>
            <a:custGeom>
              <a:avLst/>
              <a:gdLst>
                <a:gd name="T0" fmla="*/ 93 w 95"/>
                <a:gd name="T1" fmla="*/ 69 h 69"/>
                <a:gd name="T2" fmla="*/ 92 w 95"/>
                <a:gd name="T3" fmla="*/ 69 h 69"/>
                <a:gd name="T4" fmla="*/ 47 w 95"/>
                <a:gd name="T5" fmla="*/ 37 h 69"/>
                <a:gd name="T6" fmla="*/ 3 w 95"/>
                <a:gd name="T7" fmla="*/ 69 h 69"/>
                <a:gd name="T8" fmla="*/ 1 w 95"/>
                <a:gd name="T9" fmla="*/ 69 h 69"/>
                <a:gd name="T10" fmla="*/ 0 w 95"/>
                <a:gd name="T11" fmla="*/ 67 h 69"/>
                <a:gd name="T12" fmla="*/ 0 w 95"/>
                <a:gd name="T13" fmla="*/ 2 h 69"/>
                <a:gd name="T14" fmla="*/ 0 w 95"/>
                <a:gd name="T15" fmla="*/ 1 h 69"/>
                <a:gd name="T16" fmla="*/ 0 w 95"/>
                <a:gd name="T17" fmla="*/ 0 h 69"/>
                <a:gd name="T18" fmla="*/ 1 w 95"/>
                <a:gd name="T19" fmla="*/ 0 h 69"/>
                <a:gd name="T20" fmla="*/ 2 w 95"/>
                <a:gd name="T21" fmla="*/ 0 h 69"/>
                <a:gd name="T22" fmla="*/ 2 w 95"/>
                <a:gd name="T23" fmla="*/ 0 h 69"/>
                <a:gd name="T24" fmla="*/ 93 w 95"/>
                <a:gd name="T25" fmla="*/ 0 h 69"/>
                <a:gd name="T26" fmla="*/ 93 w 95"/>
                <a:gd name="T27" fmla="*/ 0 h 69"/>
                <a:gd name="T28" fmla="*/ 94 w 95"/>
                <a:gd name="T29" fmla="*/ 0 h 69"/>
                <a:gd name="T30" fmla="*/ 94 w 95"/>
                <a:gd name="T31" fmla="*/ 0 h 69"/>
                <a:gd name="T32" fmla="*/ 95 w 95"/>
                <a:gd name="T33" fmla="*/ 1 h 69"/>
                <a:gd name="T34" fmla="*/ 95 w 95"/>
                <a:gd name="T35" fmla="*/ 1 h 69"/>
                <a:gd name="T36" fmla="*/ 95 w 95"/>
                <a:gd name="T37" fmla="*/ 1 h 69"/>
                <a:gd name="T38" fmla="*/ 95 w 95"/>
                <a:gd name="T39" fmla="*/ 2 h 69"/>
                <a:gd name="T40" fmla="*/ 95 w 95"/>
                <a:gd name="T41" fmla="*/ 67 h 69"/>
                <a:gd name="T42" fmla="*/ 94 w 95"/>
                <a:gd name="T43" fmla="*/ 69 h 69"/>
                <a:gd name="T44" fmla="*/ 93 w 95"/>
                <a:gd name="T45" fmla="*/ 69 h 69"/>
                <a:gd name="T46" fmla="*/ 51 w 95"/>
                <a:gd name="T47" fmla="*/ 34 h 69"/>
                <a:gd name="T48" fmla="*/ 91 w 95"/>
                <a:gd name="T49" fmla="*/ 63 h 69"/>
                <a:gd name="T50" fmla="*/ 91 w 95"/>
                <a:gd name="T51" fmla="*/ 6 h 69"/>
                <a:gd name="T52" fmla="*/ 51 w 95"/>
                <a:gd name="T53" fmla="*/ 34 h 69"/>
                <a:gd name="T54" fmla="*/ 4 w 95"/>
                <a:gd name="T55" fmla="*/ 6 h 69"/>
                <a:gd name="T56" fmla="*/ 4 w 95"/>
                <a:gd name="T57" fmla="*/ 63 h 69"/>
                <a:gd name="T58" fmla="*/ 44 w 95"/>
                <a:gd name="T59" fmla="*/ 34 h 69"/>
                <a:gd name="T60" fmla="*/ 4 w 95"/>
                <a:gd name="T61" fmla="*/ 6 h 69"/>
                <a:gd name="T62" fmla="*/ 8 w 95"/>
                <a:gd name="T63" fmla="*/ 4 h 69"/>
                <a:gd name="T64" fmla="*/ 47 w 95"/>
                <a:gd name="T65" fmla="*/ 32 h 69"/>
                <a:gd name="T66" fmla="*/ 87 w 95"/>
                <a:gd name="T67" fmla="*/ 4 h 69"/>
                <a:gd name="T68" fmla="*/ 8 w 95"/>
                <a:gd name="T69"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69">
                  <a:moveTo>
                    <a:pt x="93" y="69"/>
                  </a:moveTo>
                  <a:cubicBezTo>
                    <a:pt x="93" y="69"/>
                    <a:pt x="92" y="69"/>
                    <a:pt x="92" y="69"/>
                  </a:cubicBezTo>
                  <a:cubicBezTo>
                    <a:pt x="47" y="37"/>
                    <a:pt x="47" y="37"/>
                    <a:pt x="47" y="37"/>
                  </a:cubicBezTo>
                  <a:cubicBezTo>
                    <a:pt x="3" y="69"/>
                    <a:pt x="3" y="69"/>
                    <a:pt x="3" y="69"/>
                  </a:cubicBezTo>
                  <a:cubicBezTo>
                    <a:pt x="3" y="69"/>
                    <a:pt x="2" y="69"/>
                    <a:pt x="1" y="69"/>
                  </a:cubicBezTo>
                  <a:cubicBezTo>
                    <a:pt x="0" y="69"/>
                    <a:pt x="0" y="68"/>
                    <a:pt x="0" y="67"/>
                  </a:cubicBezTo>
                  <a:cubicBezTo>
                    <a:pt x="0" y="2"/>
                    <a:pt x="0" y="2"/>
                    <a:pt x="0" y="2"/>
                  </a:cubicBezTo>
                  <a:cubicBezTo>
                    <a:pt x="0" y="2"/>
                    <a:pt x="0" y="1"/>
                    <a:pt x="0" y="1"/>
                  </a:cubicBezTo>
                  <a:cubicBezTo>
                    <a:pt x="0" y="1"/>
                    <a:pt x="0" y="1"/>
                    <a:pt x="0" y="0"/>
                  </a:cubicBezTo>
                  <a:cubicBezTo>
                    <a:pt x="1" y="0"/>
                    <a:pt x="1" y="0"/>
                    <a:pt x="1" y="0"/>
                  </a:cubicBezTo>
                  <a:cubicBezTo>
                    <a:pt x="1" y="0"/>
                    <a:pt x="2" y="0"/>
                    <a:pt x="2" y="0"/>
                  </a:cubicBezTo>
                  <a:cubicBezTo>
                    <a:pt x="2" y="0"/>
                    <a:pt x="2" y="0"/>
                    <a:pt x="2" y="0"/>
                  </a:cubicBezTo>
                  <a:cubicBezTo>
                    <a:pt x="93" y="0"/>
                    <a:pt x="93" y="0"/>
                    <a:pt x="93" y="0"/>
                  </a:cubicBezTo>
                  <a:cubicBezTo>
                    <a:pt x="93" y="0"/>
                    <a:pt x="93" y="0"/>
                    <a:pt x="93" y="0"/>
                  </a:cubicBezTo>
                  <a:cubicBezTo>
                    <a:pt x="93" y="0"/>
                    <a:pt x="94" y="0"/>
                    <a:pt x="94" y="0"/>
                  </a:cubicBezTo>
                  <a:cubicBezTo>
                    <a:pt x="94" y="0"/>
                    <a:pt x="94" y="0"/>
                    <a:pt x="94" y="0"/>
                  </a:cubicBezTo>
                  <a:cubicBezTo>
                    <a:pt x="95" y="1"/>
                    <a:pt x="95" y="1"/>
                    <a:pt x="95" y="1"/>
                  </a:cubicBezTo>
                  <a:cubicBezTo>
                    <a:pt x="95" y="1"/>
                    <a:pt x="95" y="1"/>
                    <a:pt x="95" y="1"/>
                  </a:cubicBezTo>
                  <a:cubicBezTo>
                    <a:pt x="95" y="1"/>
                    <a:pt x="95" y="1"/>
                    <a:pt x="95" y="1"/>
                  </a:cubicBezTo>
                  <a:cubicBezTo>
                    <a:pt x="95" y="1"/>
                    <a:pt x="95" y="2"/>
                    <a:pt x="95" y="2"/>
                  </a:cubicBezTo>
                  <a:cubicBezTo>
                    <a:pt x="95" y="67"/>
                    <a:pt x="95" y="67"/>
                    <a:pt x="95" y="67"/>
                  </a:cubicBezTo>
                  <a:cubicBezTo>
                    <a:pt x="95" y="68"/>
                    <a:pt x="95" y="69"/>
                    <a:pt x="94" y="69"/>
                  </a:cubicBezTo>
                  <a:cubicBezTo>
                    <a:pt x="94" y="69"/>
                    <a:pt x="93" y="69"/>
                    <a:pt x="93" y="69"/>
                  </a:cubicBezTo>
                  <a:close/>
                  <a:moveTo>
                    <a:pt x="51" y="34"/>
                  </a:moveTo>
                  <a:cubicBezTo>
                    <a:pt x="91" y="63"/>
                    <a:pt x="91" y="63"/>
                    <a:pt x="91" y="63"/>
                  </a:cubicBezTo>
                  <a:cubicBezTo>
                    <a:pt x="91" y="6"/>
                    <a:pt x="91" y="6"/>
                    <a:pt x="91" y="6"/>
                  </a:cubicBezTo>
                  <a:lnTo>
                    <a:pt x="51" y="34"/>
                  </a:lnTo>
                  <a:close/>
                  <a:moveTo>
                    <a:pt x="4" y="6"/>
                  </a:moveTo>
                  <a:cubicBezTo>
                    <a:pt x="4" y="63"/>
                    <a:pt x="4" y="63"/>
                    <a:pt x="4" y="63"/>
                  </a:cubicBezTo>
                  <a:cubicBezTo>
                    <a:pt x="44" y="34"/>
                    <a:pt x="44" y="34"/>
                    <a:pt x="44" y="34"/>
                  </a:cubicBezTo>
                  <a:lnTo>
                    <a:pt x="4" y="6"/>
                  </a:lnTo>
                  <a:close/>
                  <a:moveTo>
                    <a:pt x="8" y="4"/>
                  </a:moveTo>
                  <a:cubicBezTo>
                    <a:pt x="47" y="32"/>
                    <a:pt x="47" y="32"/>
                    <a:pt x="47" y="32"/>
                  </a:cubicBezTo>
                  <a:cubicBezTo>
                    <a:pt x="87" y="4"/>
                    <a:pt x="87" y="4"/>
                    <a:pt x="87" y="4"/>
                  </a:cubicBezTo>
                  <a:lnTo>
                    <a:pt x="8" y="4"/>
                  </a:ln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3" name="Freeform 9"/>
            <p:cNvSpPr>
              <a:spLocks/>
            </p:cNvSpPr>
            <p:nvPr/>
          </p:nvSpPr>
          <p:spPr bwMode="auto">
            <a:xfrm>
              <a:off x="3095625" y="4202113"/>
              <a:ext cx="292100" cy="393700"/>
            </a:xfrm>
            <a:custGeom>
              <a:avLst/>
              <a:gdLst>
                <a:gd name="T0" fmla="*/ 30 w 32"/>
                <a:gd name="T1" fmla="*/ 43 h 43"/>
                <a:gd name="T2" fmla="*/ 28 w 32"/>
                <a:gd name="T3" fmla="*/ 41 h 43"/>
                <a:gd name="T4" fmla="*/ 28 w 32"/>
                <a:gd name="T5" fmla="*/ 14 h 43"/>
                <a:gd name="T6" fmla="*/ 18 w 32"/>
                <a:gd name="T7" fmla="*/ 4 h 43"/>
                <a:gd name="T8" fmla="*/ 2 w 32"/>
                <a:gd name="T9" fmla="*/ 4 h 43"/>
                <a:gd name="T10" fmla="*/ 0 w 32"/>
                <a:gd name="T11" fmla="*/ 2 h 43"/>
                <a:gd name="T12" fmla="*/ 2 w 32"/>
                <a:gd name="T13" fmla="*/ 0 h 43"/>
                <a:gd name="T14" fmla="*/ 18 w 32"/>
                <a:gd name="T15" fmla="*/ 0 h 43"/>
                <a:gd name="T16" fmla="*/ 32 w 32"/>
                <a:gd name="T17" fmla="*/ 14 h 43"/>
                <a:gd name="T18" fmla="*/ 32 w 32"/>
                <a:gd name="T19" fmla="*/ 41 h 43"/>
                <a:gd name="T20" fmla="*/ 30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30" y="43"/>
                  </a:moveTo>
                  <a:cubicBezTo>
                    <a:pt x="29" y="43"/>
                    <a:pt x="28" y="42"/>
                    <a:pt x="28" y="41"/>
                  </a:cubicBezTo>
                  <a:cubicBezTo>
                    <a:pt x="28" y="14"/>
                    <a:pt x="28" y="14"/>
                    <a:pt x="28" y="14"/>
                  </a:cubicBezTo>
                  <a:cubicBezTo>
                    <a:pt x="28" y="9"/>
                    <a:pt x="24" y="4"/>
                    <a:pt x="18" y="4"/>
                  </a:cubicBezTo>
                  <a:cubicBezTo>
                    <a:pt x="2" y="4"/>
                    <a:pt x="2" y="4"/>
                    <a:pt x="2" y="4"/>
                  </a:cubicBezTo>
                  <a:cubicBezTo>
                    <a:pt x="0" y="4"/>
                    <a:pt x="0" y="3"/>
                    <a:pt x="0" y="2"/>
                  </a:cubicBezTo>
                  <a:cubicBezTo>
                    <a:pt x="0" y="1"/>
                    <a:pt x="0" y="0"/>
                    <a:pt x="2" y="0"/>
                  </a:cubicBezTo>
                  <a:cubicBezTo>
                    <a:pt x="18" y="0"/>
                    <a:pt x="18" y="0"/>
                    <a:pt x="18" y="0"/>
                  </a:cubicBezTo>
                  <a:cubicBezTo>
                    <a:pt x="26" y="0"/>
                    <a:pt x="32" y="6"/>
                    <a:pt x="32" y="14"/>
                  </a:cubicBezTo>
                  <a:cubicBezTo>
                    <a:pt x="32" y="41"/>
                    <a:pt x="32" y="41"/>
                    <a:pt x="32" y="41"/>
                  </a:cubicBezTo>
                  <a:cubicBezTo>
                    <a:pt x="32" y="42"/>
                    <a:pt x="31" y="43"/>
                    <a:pt x="30"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4" name="Freeform 10"/>
            <p:cNvSpPr>
              <a:spLocks/>
            </p:cNvSpPr>
            <p:nvPr/>
          </p:nvSpPr>
          <p:spPr bwMode="auto">
            <a:xfrm>
              <a:off x="4211638" y="4221163"/>
              <a:ext cx="246063" cy="80962"/>
            </a:xfrm>
            <a:custGeom>
              <a:avLst/>
              <a:gdLst>
                <a:gd name="T0" fmla="*/ 20 w 27"/>
                <a:gd name="T1" fmla="*/ 9 h 9"/>
                <a:gd name="T2" fmla="*/ 0 w 27"/>
                <a:gd name="T3" fmla="*/ 9 h 9"/>
                <a:gd name="T4" fmla="*/ 4 w 27"/>
                <a:gd name="T5" fmla="*/ 2 h 9"/>
                <a:gd name="T6" fmla="*/ 9 w 27"/>
                <a:gd name="T7" fmla="*/ 0 h 9"/>
                <a:gd name="T8" fmla="*/ 27 w 27"/>
                <a:gd name="T9" fmla="*/ 0 h 9"/>
                <a:gd name="T10" fmla="*/ 27 w 27"/>
                <a:gd name="T11" fmla="*/ 2 h 9"/>
                <a:gd name="T12" fmla="*/ 20 w 27"/>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7" h="9">
                  <a:moveTo>
                    <a:pt x="20" y="9"/>
                  </a:moveTo>
                  <a:cubicBezTo>
                    <a:pt x="0" y="9"/>
                    <a:pt x="0" y="9"/>
                    <a:pt x="0" y="9"/>
                  </a:cubicBezTo>
                  <a:cubicBezTo>
                    <a:pt x="4" y="2"/>
                    <a:pt x="4" y="2"/>
                    <a:pt x="4" y="2"/>
                  </a:cubicBezTo>
                  <a:cubicBezTo>
                    <a:pt x="9" y="0"/>
                    <a:pt x="9" y="0"/>
                    <a:pt x="9" y="0"/>
                  </a:cubicBezTo>
                  <a:cubicBezTo>
                    <a:pt x="27" y="0"/>
                    <a:pt x="27" y="0"/>
                    <a:pt x="27" y="0"/>
                  </a:cubicBezTo>
                  <a:cubicBezTo>
                    <a:pt x="27" y="2"/>
                    <a:pt x="27" y="2"/>
                    <a:pt x="27" y="2"/>
                  </a:cubicBezTo>
                  <a:cubicBezTo>
                    <a:pt x="27" y="6"/>
                    <a:pt x="24" y="9"/>
                    <a:pt x="20" y="9"/>
                  </a:cubicBez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5" name="Freeform 11"/>
            <p:cNvSpPr>
              <a:spLocks/>
            </p:cNvSpPr>
            <p:nvPr/>
          </p:nvSpPr>
          <p:spPr bwMode="auto">
            <a:xfrm>
              <a:off x="4184650" y="4202113"/>
              <a:ext cx="292100" cy="393700"/>
            </a:xfrm>
            <a:custGeom>
              <a:avLst/>
              <a:gdLst>
                <a:gd name="T0" fmla="*/ 2 w 32"/>
                <a:gd name="T1" fmla="*/ 43 h 43"/>
                <a:gd name="T2" fmla="*/ 0 w 32"/>
                <a:gd name="T3" fmla="*/ 41 h 43"/>
                <a:gd name="T4" fmla="*/ 0 w 32"/>
                <a:gd name="T5" fmla="*/ 14 h 43"/>
                <a:gd name="T6" fmla="*/ 14 w 32"/>
                <a:gd name="T7" fmla="*/ 0 h 43"/>
                <a:gd name="T8" fmla="*/ 30 w 32"/>
                <a:gd name="T9" fmla="*/ 0 h 43"/>
                <a:gd name="T10" fmla="*/ 32 w 32"/>
                <a:gd name="T11" fmla="*/ 2 h 43"/>
                <a:gd name="T12" fmla="*/ 30 w 32"/>
                <a:gd name="T13" fmla="*/ 4 h 43"/>
                <a:gd name="T14" fmla="*/ 14 w 32"/>
                <a:gd name="T15" fmla="*/ 4 h 43"/>
                <a:gd name="T16" fmla="*/ 4 w 32"/>
                <a:gd name="T17" fmla="*/ 14 h 43"/>
                <a:gd name="T18" fmla="*/ 4 w 32"/>
                <a:gd name="T19" fmla="*/ 41 h 43"/>
                <a:gd name="T20" fmla="*/ 2 w 32"/>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3">
                  <a:moveTo>
                    <a:pt x="2" y="43"/>
                  </a:moveTo>
                  <a:cubicBezTo>
                    <a:pt x="1" y="43"/>
                    <a:pt x="0" y="42"/>
                    <a:pt x="0" y="41"/>
                  </a:cubicBezTo>
                  <a:cubicBezTo>
                    <a:pt x="0" y="14"/>
                    <a:pt x="0" y="14"/>
                    <a:pt x="0" y="14"/>
                  </a:cubicBezTo>
                  <a:cubicBezTo>
                    <a:pt x="0" y="6"/>
                    <a:pt x="6" y="0"/>
                    <a:pt x="14" y="0"/>
                  </a:cubicBezTo>
                  <a:cubicBezTo>
                    <a:pt x="30" y="0"/>
                    <a:pt x="30" y="0"/>
                    <a:pt x="30" y="0"/>
                  </a:cubicBezTo>
                  <a:cubicBezTo>
                    <a:pt x="31" y="0"/>
                    <a:pt x="32" y="1"/>
                    <a:pt x="32" y="2"/>
                  </a:cubicBezTo>
                  <a:cubicBezTo>
                    <a:pt x="32" y="3"/>
                    <a:pt x="31" y="4"/>
                    <a:pt x="30" y="4"/>
                  </a:cubicBezTo>
                  <a:cubicBezTo>
                    <a:pt x="14" y="4"/>
                    <a:pt x="14" y="4"/>
                    <a:pt x="14" y="4"/>
                  </a:cubicBezTo>
                  <a:cubicBezTo>
                    <a:pt x="8" y="4"/>
                    <a:pt x="4" y="9"/>
                    <a:pt x="4" y="14"/>
                  </a:cubicBezTo>
                  <a:cubicBezTo>
                    <a:pt x="4" y="41"/>
                    <a:pt x="4" y="41"/>
                    <a:pt x="4" y="41"/>
                  </a:cubicBezTo>
                  <a:cubicBezTo>
                    <a:pt x="4" y="42"/>
                    <a:pt x="3" y="43"/>
                    <a:pt x="2" y="43"/>
                  </a:cubicBezTo>
                  <a:close/>
                </a:path>
              </a:pathLst>
            </a:custGeom>
            <a:solidFill>
              <a:srgbClr val="5D5D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6" name="Freeform 12"/>
            <p:cNvSpPr>
              <a:spLocks/>
            </p:cNvSpPr>
            <p:nvPr/>
          </p:nvSpPr>
          <p:spPr bwMode="auto">
            <a:xfrm>
              <a:off x="4284663" y="4238625"/>
              <a:ext cx="128588" cy="211137"/>
            </a:xfrm>
            <a:custGeom>
              <a:avLst/>
              <a:gdLst>
                <a:gd name="T0" fmla="*/ 14 w 14"/>
                <a:gd name="T1" fmla="*/ 19 h 23"/>
                <a:gd name="T2" fmla="*/ 10 w 14"/>
                <a:gd name="T3" fmla="*/ 23 h 23"/>
                <a:gd name="T4" fmla="*/ 5 w 14"/>
                <a:gd name="T5" fmla="*/ 23 h 23"/>
                <a:gd name="T6" fmla="*/ 0 w 14"/>
                <a:gd name="T7" fmla="*/ 19 h 23"/>
                <a:gd name="T8" fmla="*/ 0 w 14"/>
                <a:gd name="T9" fmla="*/ 4 h 23"/>
                <a:gd name="T10" fmla="*/ 5 w 14"/>
                <a:gd name="T11" fmla="*/ 0 h 23"/>
                <a:gd name="T12" fmla="*/ 10 w 14"/>
                <a:gd name="T13" fmla="*/ 0 h 23"/>
                <a:gd name="T14" fmla="*/ 14 w 14"/>
                <a:gd name="T15" fmla="*/ 4 h 23"/>
                <a:gd name="T16" fmla="*/ 14 w 14"/>
                <a:gd name="T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3">
                  <a:moveTo>
                    <a:pt x="14" y="19"/>
                  </a:moveTo>
                  <a:cubicBezTo>
                    <a:pt x="14" y="21"/>
                    <a:pt x="12" y="23"/>
                    <a:pt x="10" y="23"/>
                  </a:cubicBezTo>
                  <a:cubicBezTo>
                    <a:pt x="5" y="23"/>
                    <a:pt x="5" y="23"/>
                    <a:pt x="5" y="23"/>
                  </a:cubicBezTo>
                  <a:cubicBezTo>
                    <a:pt x="2" y="23"/>
                    <a:pt x="0" y="21"/>
                    <a:pt x="0" y="19"/>
                  </a:cubicBezTo>
                  <a:cubicBezTo>
                    <a:pt x="0" y="4"/>
                    <a:pt x="0" y="4"/>
                    <a:pt x="0" y="4"/>
                  </a:cubicBezTo>
                  <a:cubicBezTo>
                    <a:pt x="0" y="2"/>
                    <a:pt x="2" y="0"/>
                    <a:pt x="5" y="0"/>
                  </a:cubicBezTo>
                  <a:cubicBezTo>
                    <a:pt x="10" y="0"/>
                    <a:pt x="10" y="0"/>
                    <a:pt x="10" y="0"/>
                  </a:cubicBezTo>
                  <a:cubicBezTo>
                    <a:pt x="12" y="0"/>
                    <a:pt x="14" y="2"/>
                    <a:pt x="14" y="4"/>
                  </a:cubicBezTo>
                  <a:lnTo>
                    <a:pt x="14" y="19"/>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27" name="Rectangle 26"/>
            <p:cNvSpPr/>
            <p:nvPr/>
          </p:nvSpPr>
          <p:spPr>
            <a:xfrm>
              <a:off x="3387726" y="4536282"/>
              <a:ext cx="768672" cy="572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a:solidFill>
                  <a:srgbClr val="FFFFFF"/>
                </a:solidFill>
                <a:latin typeface="Segoe UI Light" panose="020B0502040204020203" pitchFamily="34" charset="0"/>
                <a:cs typeface="Segoe UI Light" panose="020B0502040204020203" pitchFamily="34" charset="0"/>
              </a:endParaRPr>
            </a:p>
          </p:txBody>
        </p:sp>
        <p:cxnSp>
          <p:nvCxnSpPr>
            <p:cNvPr id="28" name="Straight Connector 27"/>
            <p:cNvCxnSpPr/>
            <p:nvPr/>
          </p:nvCxnSpPr>
          <p:spPr>
            <a:xfrm>
              <a:off x="3460954"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075470" y="4476750"/>
              <a:ext cx="0" cy="537702"/>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001591" y="4781520"/>
            <a:ext cx="831379" cy="1292789"/>
            <a:chOff x="4498975" y="3759200"/>
            <a:chExt cx="831850" cy="1293523"/>
          </a:xfrm>
        </p:grpSpPr>
        <p:sp>
          <p:nvSpPr>
            <p:cNvPr id="31" name="Rectangle 18"/>
            <p:cNvSpPr>
              <a:spLocks noChangeArrowheads="1"/>
            </p:cNvSpPr>
            <p:nvPr/>
          </p:nvSpPr>
          <p:spPr bwMode="auto">
            <a:xfrm>
              <a:off x="5021265" y="4172410"/>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2" name="Freeform 16"/>
            <p:cNvSpPr>
              <a:spLocks/>
            </p:cNvSpPr>
            <p:nvPr/>
          </p:nvSpPr>
          <p:spPr bwMode="auto">
            <a:xfrm>
              <a:off x="4751388" y="4514850"/>
              <a:ext cx="330200" cy="57150"/>
            </a:xfrm>
            <a:custGeom>
              <a:avLst/>
              <a:gdLst>
                <a:gd name="T0" fmla="*/ 116 w 116"/>
                <a:gd name="T1" fmla="*/ 10 h 20"/>
                <a:gd name="T2" fmla="*/ 105 w 116"/>
                <a:gd name="T3" fmla="*/ 20 h 20"/>
                <a:gd name="T4" fmla="*/ 10 w 116"/>
                <a:gd name="T5" fmla="*/ 20 h 20"/>
                <a:gd name="T6" fmla="*/ 0 w 116"/>
                <a:gd name="T7" fmla="*/ 10 h 20"/>
                <a:gd name="T8" fmla="*/ 0 w 116"/>
                <a:gd name="T9" fmla="*/ 10 h 20"/>
                <a:gd name="T10" fmla="*/ 10 w 116"/>
                <a:gd name="T11" fmla="*/ 0 h 20"/>
                <a:gd name="T12" fmla="*/ 105 w 116"/>
                <a:gd name="T13" fmla="*/ 0 h 20"/>
                <a:gd name="T14" fmla="*/ 116 w 116"/>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0">
                  <a:moveTo>
                    <a:pt x="116" y="10"/>
                  </a:moveTo>
                  <a:cubicBezTo>
                    <a:pt x="116" y="15"/>
                    <a:pt x="111" y="20"/>
                    <a:pt x="105" y="20"/>
                  </a:cubicBezTo>
                  <a:cubicBezTo>
                    <a:pt x="10" y="20"/>
                    <a:pt x="10" y="20"/>
                    <a:pt x="10" y="20"/>
                  </a:cubicBezTo>
                  <a:cubicBezTo>
                    <a:pt x="4" y="20"/>
                    <a:pt x="0" y="15"/>
                    <a:pt x="0" y="10"/>
                  </a:cubicBezTo>
                  <a:cubicBezTo>
                    <a:pt x="0" y="10"/>
                    <a:pt x="0" y="10"/>
                    <a:pt x="0" y="10"/>
                  </a:cubicBezTo>
                  <a:cubicBezTo>
                    <a:pt x="0" y="4"/>
                    <a:pt x="4" y="0"/>
                    <a:pt x="10" y="0"/>
                  </a:cubicBezTo>
                  <a:cubicBezTo>
                    <a:pt x="105" y="0"/>
                    <a:pt x="105" y="0"/>
                    <a:pt x="105" y="0"/>
                  </a:cubicBezTo>
                  <a:cubicBezTo>
                    <a:pt x="111" y="0"/>
                    <a:pt x="116" y="4"/>
                    <a:pt x="116" y="1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3" name="Freeform 17"/>
            <p:cNvSpPr>
              <a:spLocks/>
            </p:cNvSpPr>
            <p:nvPr/>
          </p:nvSpPr>
          <p:spPr bwMode="auto">
            <a:xfrm>
              <a:off x="4498975" y="4424363"/>
              <a:ext cx="831850" cy="119063"/>
            </a:xfrm>
            <a:custGeom>
              <a:avLst/>
              <a:gdLst>
                <a:gd name="T0" fmla="*/ 293 w 293"/>
                <a:gd name="T1" fmla="*/ 21 h 42"/>
                <a:gd name="T2" fmla="*/ 272 w 293"/>
                <a:gd name="T3" fmla="*/ 42 h 42"/>
                <a:gd name="T4" fmla="*/ 21 w 293"/>
                <a:gd name="T5" fmla="*/ 42 h 42"/>
                <a:gd name="T6" fmla="*/ 0 w 293"/>
                <a:gd name="T7" fmla="*/ 21 h 42"/>
                <a:gd name="T8" fmla="*/ 0 w 293"/>
                <a:gd name="T9" fmla="*/ 21 h 42"/>
                <a:gd name="T10" fmla="*/ 21 w 293"/>
                <a:gd name="T11" fmla="*/ 0 h 42"/>
                <a:gd name="T12" fmla="*/ 272 w 293"/>
                <a:gd name="T13" fmla="*/ 0 h 42"/>
                <a:gd name="T14" fmla="*/ 293 w 293"/>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42">
                  <a:moveTo>
                    <a:pt x="293" y="21"/>
                  </a:moveTo>
                  <a:cubicBezTo>
                    <a:pt x="293" y="32"/>
                    <a:pt x="284" y="42"/>
                    <a:pt x="272" y="42"/>
                  </a:cubicBezTo>
                  <a:cubicBezTo>
                    <a:pt x="21" y="42"/>
                    <a:pt x="21" y="42"/>
                    <a:pt x="21" y="42"/>
                  </a:cubicBezTo>
                  <a:cubicBezTo>
                    <a:pt x="10" y="42"/>
                    <a:pt x="0" y="32"/>
                    <a:pt x="0" y="21"/>
                  </a:cubicBezTo>
                  <a:cubicBezTo>
                    <a:pt x="0" y="21"/>
                    <a:pt x="0" y="21"/>
                    <a:pt x="0" y="21"/>
                  </a:cubicBezTo>
                  <a:cubicBezTo>
                    <a:pt x="0" y="9"/>
                    <a:pt x="10" y="0"/>
                    <a:pt x="21" y="0"/>
                  </a:cubicBezTo>
                  <a:cubicBezTo>
                    <a:pt x="272" y="0"/>
                    <a:pt x="272" y="0"/>
                    <a:pt x="272" y="0"/>
                  </a:cubicBezTo>
                  <a:cubicBezTo>
                    <a:pt x="284" y="0"/>
                    <a:pt x="293" y="9"/>
                    <a:pt x="293" y="21"/>
                  </a:cubicBez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4" name="Rectangle 18"/>
            <p:cNvSpPr>
              <a:spLocks noChangeArrowheads="1"/>
            </p:cNvSpPr>
            <p:nvPr/>
          </p:nvSpPr>
          <p:spPr bwMode="auto">
            <a:xfrm>
              <a:off x="4731215" y="4157663"/>
              <a:ext cx="95250" cy="2667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35" name="Freeform 25"/>
            <p:cNvSpPr>
              <a:spLocks/>
            </p:cNvSpPr>
            <p:nvPr/>
          </p:nvSpPr>
          <p:spPr bwMode="auto">
            <a:xfrm>
              <a:off x="4570413" y="3759200"/>
              <a:ext cx="692150" cy="422275"/>
            </a:xfrm>
            <a:custGeom>
              <a:avLst/>
              <a:gdLst>
                <a:gd name="T0" fmla="*/ 244 w 244"/>
                <a:gd name="T1" fmla="*/ 114 h 149"/>
                <a:gd name="T2" fmla="*/ 208 w 244"/>
                <a:gd name="T3" fmla="*/ 149 h 149"/>
                <a:gd name="T4" fmla="*/ 35 w 244"/>
                <a:gd name="T5" fmla="*/ 149 h 149"/>
                <a:gd name="T6" fmla="*/ 0 w 244"/>
                <a:gd name="T7" fmla="*/ 114 h 149"/>
                <a:gd name="T8" fmla="*/ 0 w 244"/>
                <a:gd name="T9" fmla="*/ 35 h 149"/>
                <a:gd name="T10" fmla="*/ 35 w 244"/>
                <a:gd name="T11" fmla="*/ 0 h 149"/>
                <a:gd name="T12" fmla="*/ 208 w 244"/>
                <a:gd name="T13" fmla="*/ 0 h 149"/>
                <a:gd name="T14" fmla="*/ 244 w 244"/>
                <a:gd name="T15" fmla="*/ 35 h 149"/>
                <a:gd name="T16" fmla="*/ 244 w 244"/>
                <a:gd name="T17"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49">
                  <a:moveTo>
                    <a:pt x="244" y="114"/>
                  </a:moveTo>
                  <a:cubicBezTo>
                    <a:pt x="244" y="133"/>
                    <a:pt x="228" y="149"/>
                    <a:pt x="208" y="149"/>
                  </a:cubicBezTo>
                  <a:cubicBezTo>
                    <a:pt x="35" y="149"/>
                    <a:pt x="35" y="149"/>
                    <a:pt x="35" y="149"/>
                  </a:cubicBezTo>
                  <a:cubicBezTo>
                    <a:pt x="16" y="149"/>
                    <a:pt x="0" y="133"/>
                    <a:pt x="0" y="114"/>
                  </a:cubicBezTo>
                  <a:cubicBezTo>
                    <a:pt x="0" y="35"/>
                    <a:pt x="0" y="35"/>
                    <a:pt x="0" y="35"/>
                  </a:cubicBezTo>
                  <a:cubicBezTo>
                    <a:pt x="0" y="16"/>
                    <a:pt x="16" y="0"/>
                    <a:pt x="35" y="0"/>
                  </a:cubicBezTo>
                  <a:cubicBezTo>
                    <a:pt x="208" y="0"/>
                    <a:pt x="208" y="0"/>
                    <a:pt x="208" y="0"/>
                  </a:cubicBezTo>
                  <a:cubicBezTo>
                    <a:pt x="228" y="0"/>
                    <a:pt x="244" y="16"/>
                    <a:pt x="244" y="35"/>
                  </a:cubicBezTo>
                  <a:lnTo>
                    <a:pt x="244" y="114"/>
                  </a:lnTo>
                  <a:close/>
                </a:path>
              </a:pathLst>
            </a:custGeom>
            <a:solidFill>
              <a:schemeClr val="accent6">
                <a:lumMod val="75000"/>
              </a:schemeClr>
            </a:solidFill>
            <a:ln>
              <a:noFill/>
            </a:ln>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cxnSp>
          <p:nvCxnSpPr>
            <p:cNvPr id="36" name="Straight Connector 35"/>
            <p:cNvCxnSpPr/>
            <p:nvPr/>
          </p:nvCxnSpPr>
          <p:spPr>
            <a:xfrm flipH="1">
              <a:off x="456793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173117" y="45399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710119" y="4539962"/>
              <a:ext cx="410797" cy="302167"/>
              <a:chOff x="4720337" y="4692361"/>
              <a:chExt cx="697102" cy="512762"/>
            </a:xfrm>
          </p:grpSpPr>
          <p:cxnSp>
            <p:nvCxnSpPr>
              <p:cNvPr id="39" name="Straight Connector 38"/>
              <p:cNvCxnSpPr/>
              <p:nvPr/>
            </p:nvCxnSpPr>
            <p:spPr>
              <a:xfrm flipH="1">
                <a:off x="472033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25517" y="4692361"/>
                <a:ext cx="91922" cy="512762"/>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1" name="Group 40"/>
          <p:cNvGrpSpPr/>
          <p:nvPr/>
        </p:nvGrpSpPr>
        <p:grpSpPr>
          <a:xfrm>
            <a:off x="3144682" y="3322071"/>
            <a:ext cx="942055" cy="1207402"/>
            <a:chOff x="1019368" y="4056063"/>
            <a:chExt cx="942590" cy="1208087"/>
          </a:xfrm>
        </p:grpSpPr>
        <p:sp>
          <p:nvSpPr>
            <p:cNvPr id="42" name="Rectangle 35"/>
            <p:cNvSpPr>
              <a:spLocks noChangeArrowheads="1"/>
            </p:cNvSpPr>
            <p:nvPr/>
          </p:nvSpPr>
          <p:spPr bwMode="auto">
            <a:xfrm>
              <a:off x="1062038"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3" name="Rectangle 36"/>
            <p:cNvSpPr>
              <a:spLocks noChangeArrowheads="1"/>
            </p:cNvSpPr>
            <p:nvPr/>
          </p:nvSpPr>
          <p:spPr bwMode="auto">
            <a:xfrm>
              <a:off x="1122363"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4" name="Rectangle 37"/>
            <p:cNvSpPr>
              <a:spLocks noChangeArrowheads="1"/>
            </p:cNvSpPr>
            <p:nvPr/>
          </p:nvSpPr>
          <p:spPr bwMode="auto">
            <a:xfrm>
              <a:off x="1822451" y="4056063"/>
              <a:ext cx="36513" cy="105410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5" name="Rectangle 38"/>
            <p:cNvSpPr>
              <a:spLocks noChangeArrowheads="1"/>
            </p:cNvSpPr>
            <p:nvPr/>
          </p:nvSpPr>
          <p:spPr bwMode="auto">
            <a:xfrm>
              <a:off x="1882776" y="4724400"/>
              <a:ext cx="36513" cy="539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6" name="Rectangle 39"/>
            <p:cNvSpPr>
              <a:spLocks noChangeArrowheads="1"/>
            </p:cNvSpPr>
            <p:nvPr/>
          </p:nvSpPr>
          <p:spPr bwMode="auto">
            <a:xfrm>
              <a:off x="1019368" y="4619275"/>
              <a:ext cx="942590" cy="338838"/>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sp>
          <p:nvSpPr>
            <p:cNvPr id="47" name="Rectangle 41"/>
            <p:cNvSpPr>
              <a:spLocks noChangeArrowheads="1"/>
            </p:cNvSpPr>
            <p:nvPr/>
          </p:nvSpPr>
          <p:spPr bwMode="auto">
            <a:xfrm>
              <a:off x="1062038" y="4056063"/>
              <a:ext cx="857250" cy="420687"/>
            </a:xfrm>
            <a:prstGeom prst="rect">
              <a:avLst/>
            </a:prstGeom>
            <a:solidFill>
              <a:srgbClr val="54342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pic>
        <p:nvPicPr>
          <p:cNvPr id="48" name="Picture 47"/>
          <p:cNvPicPr>
            <a:picLocks noChangeAspect="1"/>
          </p:cNvPicPr>
          <p:nvPr/>
        </p:nvPicPr>
        <p:blipFill>
          <a:blip r:embed="rId2"/>
          <a:stretch>
            <a:fillRect/>
          </a:stretch>
        </p:blipFill>
        <p:spPr>
          <a:xfrm>
            <a:off x="6208505" y="2286358"/>
            <a:ext cx="736898" cy="2458341"/>
          </a:xfrm>
          <a:prstGeom prst="rect">
            <a:avLst/>
          </a:prstGeom>
        </p:spPr>
      </p:pic>
      <p:grpSp>
        <p:nvGrpSpPr>
          <p:cNvPr id="51" name="Group 50"/>
          <p:cNvGrpSpPr/>
          <p:nvPr/>
        </p:nvGrpSpPr>
        <p:grpSpPr>
          <a:xfrm>
            <a:off x="6764073" y="3346375"/>
            <a:ext cx="1358348" cy="913375"/>
            <a:chOff x="1576196" y="1992221"/>
            <a:chExt cx="1732500" cy="1164962"/>
          </a:xfrm>
        </p:grpSpPr>
        <p:pic>
          <p:nvPicPr>
            <p:cNvPr id="52" name="Picture 51"/>
            <p:cNvPicPr>
              <a:picLocks noChangeAspect="1"/>
            </p:cNvPicPr>
            <p:nvPr/>
          </p:nvPicPr>
          <p:blipFill>
            <a:blip r:embed="rId3"/>
            <a:stretch>
              <a:fillRect/>
            </a:stretch>
          </p:blipFill>
          <p:spPr>
            <a:xfrm>
              <a:off x="1576196" y="1992221"/>
              <a:ext cx="1732500" cy="1147500"/>
            </a:xfrm>
            <a:prstGeom prst="rect">
              <a:avLst/>
            </a:prstGeom>
          </p:spPr>
        </p:pic>
        <p:sp>
          <p:nvSpPr>
            <p:cNvPr id="53" name="Freeform 20"/>
            <p:cNvSpPr>
              <a:spLocks/>
            </p:cNvSpPr>
            <p:nvPr/>
          </p:nvSpPr>
          <p:spPr bwMode="auto">
            <a:xfrm>
              <a:off x="2560584" y="2801583"/>
              <a:ext cx="284163" cy="355600"/>
            </a:xfrm>
            <a:custGeom>
              <a:avLst/>
              <a:gdLst>
                <a:gd name="T0" fmla="*/ 0 w 75"/>
                <a:gd name="T1" fmla="*/ 38 h 94"/>
                <a:gd name="T2" fmla="*/ 19 w 75"/>
                <a:gd name="T3" fmla="*/ 94 h 94"/>
                <a:gd name="T4" fmla="*/ 75 w 75"/>
                <a:gd name="T5" fmla="*/ 94 h 94"/>
                <a:gd name="T6" fmla="*/ 61 w 75"/>
                <a:gd name="T7" fmla="*/ 86 h 94"/>
                <a:gd name="T8" fmla="*/ 37 w 75"/>
                <a:gd name="T9" fmla="*/ 86 h 94"/>
                <a:gd name="T10" fmla="*/ 25 w 75"/>
                <a:gd name="T11" fmla="*/ 71 h 94"/>
                <a:gd name="T12" fmla="*/ 12 w 75"/>
                <a:gd name="T13" fmla="*/ 34 h 94"/>
                <a:gd name="T14" fmla="*/ 12 w 75"/>
                <a:gd name="T15" fmla="*/ 6 h 94"/>
                <a:gd name="T16" fmla="*/ 0 w 75"/>
                <a:gd name="T17" fmla="*/ 0 h 94"/>
                <a:gd name="T18" fmla="*/ 0 w 75"/>
                <a:gd name="T19"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94">
                  <a:moveTo>
                    <a:pt x="0" y="38"/>
                  </a:moveTo>
                  <a:cubicBezTo>
                    <a:pt x="19" y="94"/>
                    <a:pt x="19" y="94"/>
                    <a:pt x="19" y="94"/>
                  </a:cubicBezTo>
                  <a:cubicBezTo>
                    <a:pt x="75" y="94"/>
                    <a:pt x="75" y="94"/>
                    <a:pt x="75" y="94"/>
                  </a:cubicBezTo>
                  <a:cubicBezTo>
                    <a:pt x="75" y="94"/>
                    <a:pt x="73" y="86"/>
                    <a:pt x="61" y="86"/>
                  </a:cubicBezTo>
                  <a:cubicBezTo>
                    <a:pt x="49" y="86"/>
                    <a:pt x="41" y="86"/>
                    <a:pt x="37" y="86"/>
                  </a:cubicBezTo>
                  <a:cubicBezTo>
                    <a:pt x="34" y="86"/>
                    <a:pt x="28" y="82"/>
                    <a:pt x="25" y="71"/>
                  </a:cubicBezTo>
                  <a:cubicBezTo>
                    <a:pt x="21" y="61"/>
                    <a:pt x="12" y="34"/>
                    <a:pt x="12" y="34"/>
                  </a:cubicBezTo>
                  <a:cubicBezTo>
                    <a:pt x="12" y="6"/>
                    <a:pt x="12" y="6"/>
                    <a:pt x="12" y="6"/>
                  </a:cubicBezTo>
                  <a:cubicBezTo>
                    <a:pt x="0" y="0"/>
                    <a:pt x="0" y="0"/>
                    <a:pt x="0" y="0"/>
                  </a:cubicBezTo>
                  <a:lnTo>
                    <a:pt x="0" y="38"/>
                  </a:lnTo>
                  <a:close/>
                </a:path>
              </a:pathLst>
            </a:custGeom>
            <a:solidFill>
              <a:srgbClr val="DD5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896112"/>
              <a:endParaRPr lang="en-US" sz="1799">
                <a:solidFill>
                  <a:srgbClr val="005CB9"/>
                </a:solidFill>
                <a:latin typeface="Segoe UI Light" panose="020B0502040204020203" pitchFamily="34" charset="0"/>
                <a:cs typeface="Segoe UI Light" panose="020B0502040204020203" pitchFamily="34" charset="0"/>
              </a:endParaRPr>
            </a:p>
          </p:txBody>
        </p:sp>
      </p:grpSp>
      <p:pic>
        <p:nvPicPr>
          <p:cNvPr id="54" name="Picture 53"/>
          <p:cNvPicPr>
            <a:picLocks noChangeAspect="1"/>
          </p:cNvPicPr>
          <p:nvPr/>
        </p:nvPicPr>
        <p:blipFill>
          <a:blip r:embed="rId4"/>
          <a:stretch>
            <a:fillRect/>
          </a:stretch>
        </p:blipFill>
        <p:spPr>
          <a:xfrm>
            <a:off x="7025830" y="4995766"/>
            <a:ext cx="834839" cy="1340802"/>
          </a:xfrm>
          <a:prstGeom prst="rect">
            <a:avLst/>
          </a:prstGeom>
        </p:spPr>
      </p:pic>
      <p:sp>
        <p:nvSpPr>
          <p:cNvPr id="55" name="Oval 54"/>
          <p:cNvSpPr/>
          <p:nvPr/>
        </p:nvSpPr>
        <p:spPr>
          <a:xfrm rot="1172292">
            <a:off x="5340561" y="2264009"/>
            <a:ext cx="2978670" cy="2598567"/>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12"/>
            <a:endParaRPr lang="en-US" sz="1799">
              <a:solidFill>
                <a:srgbClr val="FFFFFF"/>
              </a:solidFill>
              <a:latin typeface="Segoe UI Light" panose="020B0502040204020203" pitchFamily="34" charset="0"/>
              <a:cs typeface="Segoe UI Light" panose="020B0502040204020203" pitchFamily="34" charset="0"/>
            </a:endParaRPr>
          </a:p>
        </p:txBody>
      </p:sp>
      <p:pic>
        <p:nvPicPr>
          <p:cNvPr id="49" name="Picture 48"/>
          <p:cNvPicPr>
            <a:picLocks noChangeAspect="1"/>
          </p:cNvPicPr>
          <p:nvPr/>
        </p:nvPicPr>
        <p:blipFill>
          <a:blip r:embed="rId5"/>
          <a:stretch>
            <a:fillRect/>
          </a:stretch>
        </p:blipFill>
        <p:spPr>
          <a:xfrm>
            <a:off x="4051561" y="4319744"/>
            <a:ext cx="1171246" cy="850695"/>
          </a:xfrm>
          <a:prstGeom prst="rect">
            <a:avLst/>
          </a:prstGeom>
        </p:spPr>
      </p:pic>
      <p:sp>
        <p:nvSpPr>
          <p:cNvPr id="56" name="Oval 55"/>
          <p:cNvSpPr/>
          <p:nvPr/>
        </p:nvSpPr>
        <p:spPr>
          <a:xfrm rot="21353877">
            <a:off x="4999024" y="4894838"/>
            <a:ext cx="3633538" cy="1833608"/>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12"/>
            <a:endParaRPr lang="en-US" sz="1799">
              <a:solidFill>
                <a:srgbClr val="FFFFFF"/>
              </a:solidFill>
              <a:latin typeface="Arial"/>
            </a:endParaRPr>
          </a:p>
        </p:txBody>
      </p:sp>
      <p:sp>
        <p:nvSpPr>
          <p:cNvPr id="57" name="Oval 56"/>
          <p:cNvSpPr/>
          <p:nvPr/>
        </p:nvSpPr>
        <p:spPr>
          <a:xfrm rot="21353877">
            <a:off x="2162238" y="3084234"/>
            <a:ext cx="3118554" cy="3418770"/>
          </a:xfrm>
          <a:prstGeom prst="ellipse">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896112"/>
            <a:endParaRPr lang="en-US" sz="1799">
              <a:solidFill>
                <a:srgbClr val="FFFFFF"/>
              </a:solidFill>
              <a:latin typeface="Segoe UI Light" panose="020B0502040204020203" pitchFamily="34" charset="0"/>
              <a:cs typeface="Segoe UI Light" panose="020B0502040204020203" pitchFamily="34" charset="0"/>
            </a:endParaRPr>
          </a:p>
        </p:txBody>
      </p:sp>
      <p:sp>
        <p:nvSpPr>
          <p:cNvPr id="58" name="Title 1"/>
          <p:cNvSpPr txBox="1">
            <a:spLocks/>
          </p:cNvSpPr>
          <p:nvPr/>
        </p:nvSpPr>
        <p:spPr bwMode="auto">
          <a:xfrm>
            <a:off x="1030615" y="390099"/>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30000"/>
              </a:spcAft>
              <a:defRPr sz="1683">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Unsupervised Learning (3/4)</a:t>
            </a:r>
          </a:p>
        </p:txBody>
      </p:sp>
      <p:sp>
        <p:nvSpPr>
          <p:cNvPr id="59" name="Content Placeholder 2"/>
          <p:cNvSpPr>
            <a:spLocks noGrp="1"/>
          </p:cNvSpPr>
          <p:nvPr>
            <p:ph idx="1"/>
          </p:nvPr>
        </p:nvSpPr>
        <p:spPr>
          <a:prstGeom prst="rect">
            <a:avLst/>
          </a:prstGeom>
        </p:spPr>
        <p:txBody>
          <a:bodyPr/>
          <a:lstStyle/>
          <a:p>
            <a:pPr marL="0" indent="0">
              <a:buNone/>
            </a:pPr>
            <a:r>
              <a:rPr lang="en-US" sz="2352" dirty="0">
                <a:latin typeface="Segoe UI Light" panose="020B0502040204020203" pitchFamily="34" charset="0"/>
                <a:cs typeface="Segoe UI Light" panose="020B0502040204020203" pitchFamily="34" charset="0"/>
              </a:rPr>
              <a:t>“Unsupervised” means that the training data has no ground truth labels to learn from.</a:t>
            </a:r>
          </a:p>
        </p:txBody>
      </p:sp>
      <p:sp>
        <p:nvSpPr>
          <p:cNvPr id="2" name="Slide Number Placeholder 1"/>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42244252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prstGeom prst="rect">
            <a:avLst/>
          </a:prstGeom>
        </p:spPr>
        <p:txBody>
          <a:bodyPr/>
          <a:lstStyle/>
          <a:p>
            <a:pPr>
              <a:buClr>
                <a:schemeClr val="accent1"/>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“Unsupervised” means that the training data has no ground truth labels to learn from</a:t>
            </a:r>
          </a:p>
          <a:p>
            <a:pPr>
              <a:buClr>
                <a:schemeClr val="accent1"/>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This means they are much harder to evaluate</a:t>
            </a:r>
          </a:p>
          <a:p>
            <a:pPr>
              <a:buClr>
                <a:schemeClr val="accent1"/>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Clustering is an key unsupervised problem</a:t>
            </a:r>
          </a:p>
          <a:p>
            <a:endParaRPr lang="en-US" sz="2400" dirty="0">
              <a:latin typeface="Segoe UI Light" panose="020B0502040204020203" pitchFamily="34" charset="0"/>
              <a:cs typeface="Segoe UI Light" panose="020B0502040204020203" pitchFamily="34" charset="0"/>
            </a:endParaRPr>
          </a:p>
        </p:txBody>
      </p:sp>
      <p:sp>
        <p:nvSpPr>
          <p:cNvPr id="6" name="Title 1"/>
          <p:cNvSpPr txBox="1">
            <a:spLocks/>
          </p:cNvSpPr>
          <p:nvPr/>
        </p:nvSpPr>
        <p:spPr bwMode="auto">
          <a:xfrm>
            <a:off x="960792" y="433327"/>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30000"/>
              </a:spcAft>
              <a:defRPr sz="1683">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Unsupervised Learning (4/4)</a:t>
            </a:r>
          </a:p>
        </p:txBody>
      </p:sp>
      <p:sp>
        <p:nvSpPr>
          <p:cNvPr id="2" name="Slide Number Placeholder 1"/>
          <p:cNvSpPr>
            <a:spLocks noGrp="1"/>
          </p:cNvSpPr>
          <p:nvPr>
            <p:ph type="sldNum" sz="quarter" idx="12"/>
          </p:nvPr>
        </p:nvSpPr>
        <p:spPr/>
        <p:txBody>
          <a:bodyPr/>
          <a:lstStyle/>
          <a:p>
            <a:fld id="{3847DB54-D037-B84F-B6F1-2E8DA40D09AD}" type="slidenum">
              <a:rPr lang="en-US" smtClean="0"/>
              <a:pPr/>
              <a:t>7</a:t>
            </a:fld>
            <a:endParaRPr lang="en-US"/>
          </a:p>
        </p:txBody>
      </p:sp>
    </p:spTree>
    <p:extLst>
      <p:ext uri="{BB962C8B-B14F-4D97-AF65-F5344CB8AC3E}">
        <p14:creationId xmlns:p14="http://schemas.microsoft.com/office/powerpoint/2010/main" val="42331780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Why do we need to segment customers? </a:t>
            </a:r>
            <a:endParaRPr lang="en-GB" dirty="0">
              <a:latin typeface="Segoe UI Light" panose="020B0502040204020203" pitchFamily="34" charset="0"/>
              <a:cs typeface="Segoe UI Light" panose="020B0502040204020203" pitchFamily="34" charset="0"/>
            </a:endParaRPr>
          </a:p>
        </p:txBody>
      </p:sp>
      <p:pic>
        <p:nvPicPr>
          <p:cNvPr id="4" name="Picture 4"/>
          <p:cNvPicPr>
            <a:picLocks noChangeAspect="1" noChangeArrowheads="1"/>
          </p:cNvPicPr>
          <p:nvPr/>
        </p:nvPicPr>
        <p:blipFill>
          <a:blip r:embed="rId2" cstate="print"/>
          <a:srcRect/>
          <a:stretch>
            <a:fillRect/>
          </a:stretch>
        </p:blipFill>
        <p:spPr bwMode="auto">
          <a:xfrm>
            <a:off x="8803706" y="1222889"/>
            <a:ext cx="1430504" cy="1386163"/>
          </a:xfrm>
          <a:prstGeom prst="rect">
            <a:avLst/>
          </a:prstGeom>
          <a:noFill/>
          <a:ln w="9525">
            <a:noFill/>
            <a:miter lim="800000"/>
            <a:headEnd/>
            <a:tailEnd/>
          </a:ln>
        </p:spPr>
      </p:pic>
      <p:sp>
        <p:nvSpPr>
          <p:cNvPr id="5" name="Content Placeholder 7"/>
          <p:cNvSpPr txBox="1">
            <a:spLocks/>
          </p:cNvSpPr>
          <p:nvPr/>
        </p:nvSpPr>
        <p:spPr>
          <a:xfrm>
            <a:off x="2737846" y="1929062"/>
            <a:ext cx="2564403" cy="852015"/>
          </a:xfrm>
          <a:prstGeom prst="rect">
            <a:avLst/>
          </a:prstGeom>
        </p:spPr>
        <p:txBody>
          <a:bodyPr/>
          <a:lstStyle/>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764" dirty="0">
                <a:solidFill>
                  <a:srgbClr val="505150"/>
                </a:solidFill>
                <a:ea typeface="ＭＳ Ｐゴシック" charset="-128"/>
                <a:cs typeface="Arial"/>
              </a:rPr>
              <a:t>For enabling a tailored customer experience</a:t>
            </a:r>
          </a:p>
        </p:txBody>
      </p:sp>
      <p:pic>
        <p:nvPicPr>
          <p:cNvPr id="6" name="Image 5" descr="Next Steps.png"/>
          <p:cNvPicPr>
            <a:picLocks noChangeAspect="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756443" y="1929063"/>
            <a:ext cx="893092" cy="796974"/>
          </a:xfrm>
          <a:prstGeom prst="rect">
            <a:avLst/>
          </a:prstGeom>
        </p:spPr>
      </p:pic>
      <p:sp>
        <p:nvSpPr>
          <p:cNvPr id="7" name="Content Placeholder 7"/>
          <p:cNvSpPr txBox="1">
            <a:spLocks/>
          </p:cNvSpPr>
          <p:nvPr/>
        </p:nvSpPr>
        <p:spPr>
          <a:xfrm>
            <a:off x="2726756" y="3098878"/>
            <a:ext cx="2564403" cy="618904"/>
          </a:xfrm>
          <a:prstGeom prst="rect">
            <a:avLst/>
          </a:prstGeom>
        </p:spPr>
        <p:txBody>
          <a:bodyPr/>
          <a:lstStyle/>
          <a:p>
            <a:pPr marL="280035" lvl="1" indent="-280035" defTabSz="896112" eaLnBrk="0" hangingPunct="0">
              <a:spcAft>
                <a:spcPts val="200"/>
              </a:spcAft>
              <a:buClr>
                <a:srgbClr val="FF5800"/>
              </a:buClr>
              <a:buSzPct val="110000"/>
              <a:buFont typeface="Wingdings" panose="05000000000000000000" pitchFamily="2" charset="2"/>
              <a:buChar char="§"/>
              <a:defRPr/>
            </a:pPr>
            <a:r>
              <a:rPr lang="en-US" sz="1764" dirty="0">
                <a:solidFill>
                  <a:srgbClr val="505150"/>
                </a:solidFill>
                <a:ea typeface="ＭＳ Ｐゴシック" charset="-128"/>
                <a:cs typeface="Arial"/>
              </a:rPr>
              <a:t>For retaining the right customers </a:t>
            </a:r>
          </a:p>
        </p:txBody>
      </p:sp>
      <p:pic>
        <p:nvPicPr>
          <p:cNvPr id="8" name="Image 5" descr="Next Steps.png"/>
          <p:cNvPicPr>
            <a:picLocks noChangeAspect="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756443" y="2911271"/>
            <a:ext cx="893092" cy="796974"/>
          </a:xfrm>
          <a:prstGeom prst="rect">
            <a:avLst/>
          </a:prstGeom>
        </p:spPr>
      </p:pic>
      <p:pic>
        <p:nvPicPr>
          <p:cNvPr id="9" name="Picture 3"/>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987215" y="4133832"/>
            <a:ext cx="8016902" cy="152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val 9"/>
          <p:cNvSpPr/>
          <p:nvPr/>
        </p:nvSpPr>
        <p:spPr>
          <a:xfrm>
            <a:off x="5007075" y="4291486"/>
            <a:ext cx="1316853" cy="131685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grpSp>
        <p:nvGrpSpPr>
          <p:cNvPr id="11" name="Group 10"/>
          <p:cNvGrpSpPr/>
          <p:nvPr/>
        </p:nvGrpSpPr>
        <p:grpSpPr>
          <a:xfrm>
            <a:off x="5152545" y="1513213"/>
            <a:ext cx="2498589" cy="2455257"/>
            <a:chOff x="3923928" y="1268760"/>
            <a:chExt cx="2595918" cy="2550896"/>
          </a:xfrm>
        </p:grpSpPr>
        <p:pic>
          <p:nvPicPr>
            <p:cNvPr id="12" name="Picture 1"/>
            <p:cNvPicPr>
              <a:picLocks noChangeAspect="1" noChangeArrowheads="1"/>
            </p:cNvPicPr>
            <p:nvPr/>
          </p:nvPicPr>
          <p:blipFill>
            <a:blip r:embed="rId5" cstate="print"/>
            <a:srcRect/>
            <a:stretch>
              <a:fillRect/>
            </a:stretch>
          </p:blipFill>
          <p:spPr bwMode="auto">
            <a:xfrm>
              <a:off x="3923928" y="1556792"/>
              <a:ext cx="1366163" cy="1440160"/>
            </a:xfrm>
            <a:prstGeom prst="rect">
              <a:avLst/>
            </a:prstGeom>
            <a:noFill/>
            <a:ln w="9525">
              <a:noFill/>
              <a:miter lim="800000"/>
              <a:headEnd/>
              <a:tailEnd/>
            </a:ln>
            <a:effectLst/>
          </p:spPr>
        </p:pic>
        <p:sp>
          <p:nvSpPr>
            <p:cNvPr id="13" name="Right Arrow 12"/>
            <p:cNvSpPr/>
            <p:nvPr/>
          </p:nvSpPr>
          <p:spPr>
            <a:xfrm>
              <a:off x="5364088" y="1412776"/>
              <a:ext cx="360040" cy="3600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14" name="Right Arrow 13"/>
            <p:cNvSpPr/>
            <p:nvPr/>
          </p:nvSpPr>
          <p:spPr>
            <a:xfrm>
              <a:off x="5364088" y="2132856"/>
              <a:ext cx="360040" cy="3600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15" name="Right Arrow 14"/>
            <p:cNvSpPr/>
            <p:nvPr/>
          </p:nvSpPr>
          <p:spPr>
            <a:xfrm>
              <a:off x="5364088" y="2852936"/>
              <a:ext cx="360040" cy="36004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pic>
          <p:nvPicPr>
            <p:cNvPr id="16" name="Picture 3" descr="http://openclipart.org/image/300px/svg_to_png/177854/1367934593.png"/>
            <p:cNvPicPr>
              <a:picLocks noChangeAspect="1" noChangeArrowheads="1"/>
            </p:cNvPicPr>
            <p:nvPr/>
          </p:nvPicPr>
          <p:blipFill>
            <a:blip r:embed="rId6" cstate="print"/>
            <a:srcRect/>
            <a:stretch>
              <a:fillRect/>
            </a:stretch>
          </p:blipFill>
          <p:spPr bwMode="auto">
            <a:xfrm>
              <a:off x="5796136" y="1340768"/>
              <a:ext cx="360040" cy="360040"/>
            </a:xfrm>
            <a:prstGeom prst="rect">
              <a:avLst/>
            </a:prstGeom>
            <a:noFill/>
          </p:spPr>
        </p:pic>
        <p:pic>
          <p:nvPicPr>
            <p:cNvPr id="17" name="Picture 3" descr="http://openclipart.org/image/300px/svg_to_png/177854/1367934593.png"/>
            <p:cNvPicPr>
              <a:picLocks noChangeAspect="1" noChangeArrowheads="1"/>
            </p:cNvPicPr>
            <p:nvPr/>
          </p:nvPicPr>
          <p:blipFill>
            <a:blip r:embed="rId6" cstate="print"/>
            <a:srcRect/>
            <a:stretch>
              <a:fillRect/>
            </a:stretch>
          </p:blipFill>
          <p:spPr bwMode="auto">
            <a:xfrm>
              <a:off x="5868144" y="1412776"/>
              <a:ext cx="360040" cy="360040"/>
            </a:xfrm>
            <a:prstGeom prst="rect">
              <a:avLst/>
            </a:prstGeom>
            <a:noFill/>
          </p:spPr>
        </p:pic>
        <p:pic>
          <p:nvPicPr>
            <p:cNvPr id="18" name="Picture 3" descr="http://openclipart.org/image/300px/svg_to_png/177854/1367934593.png"/>
            <p:cNvPicPr>
              <a:picLocks noChangeAspect="1" noChangeArrowheads="1"/>
            </p:cNvPicPr>
            <p:nvPr/>
          </p:nvPicPr>
          <p:blipFill>
            <a:blip r:embed="rId6" cstate="print"/>
            <a:srcRect/>
            <a:stretch>
              <a:fillRect/>
            </a:stretch>
          </p:blipFill>
          <p:spPr bwMode="auto">
            <a:xfrm>
              <a:off x="5940152" y="1556792"/>
              <a:ext cx="360040" cy="360040"/>
            </a:xfrm>
            <a:prstGeom prst="rect">
              <a:avLst/>
            </a:prstGeom>
            <a:noFill/>
          </p:spPr>
        </p:pic>
        <p:pic>
          <p:nvPicPr>
            <p:cNvPr id="19" name="Picture 3" descr="http://openclipart.org/image/300px/svg_to_png/177854/1367934593.png"/>
            <p:cNvPicPr>
              <a:picLocks noChangeAspect="1" noChangeArrowheads="1"/>
            </p:cNvPicPr>
            <p:nvPr/>
          </p:nvPicPr>
          <p:blipFill>
            <a:blip r:embed="rId6" cstate="print"/>
            <a:srcRect/>
            <a:stretch>
              <a:fillRect/>
            </a:stretch>
          </p:blipFill>
          <p:spPr bwMode="auto">
            <a:xfrm>
              <a:off x="5796136" y="1556792"/>
              <a:ext cx="360040" cy="360040"/>
            </a:xfrm>
            <a:prstGeom prst="rect">
              <a:avLst/>
            </a:prstGeom>
            <a:noFill/>
          </p:spPr>
        </p:pic>
        <p:pic>
          <p:nvPicPr>
            <p:cNvPr id="20" name="Picture 3" descr="http://openclipart.org/image/300px/svg_to_png/177854/1367934593.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a:off x="5868144" y="2060848"/>
              <a:ext cx="360040" cy="360040"/>
            </a:xfrm>
            <a:prstGeom prst="rect">
              <a:avLst/>
            </a:prstGeom>
            <a:noFill/>
          </p:spPr>
        </p:pic>
        <p:pic>
          <p:nvPicPr>
            <p:cNvPr id="21" name="Picture 3" descr="http://openclipart.org/image/300px/svg_to_png/177854/1367934593.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a:off x="5724128" y="2132856"/>
              <a:ext cx="360040" cy="360040"/>
            </a:xfrm>
            <a:prstGeom prst="rect">
              <a:avLst/>
            </a:prstGeom>
            <a:noFill/>
          </p:spPr>
        </p:pic>
        <p:pic>
          <p:nvPicPr>
            <p:cNvPr id="22" name="Picture 3" descr="http://openclipart.org/image/300px/svg_to_png/177854/1367934593.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a:off x="5940152" y="2204864"/>
              <a:ext cx="360040" cy="360040"/>
            </a:xfrm>
            <a:prstGeom prst="rect">
              <a:avLst/>
            </a:prstGeom>
            <a:noFill/>
          </p:spPr>
        </p:pic>
        <p:pic>
          <p:nvPicPr>
            <p:cNvPr id="23" name="Picture 3" descr="http://openclipart.org/image/300px/svg_to_png/177854/1367934593.png"/>
            <p:cNvPicPr>
              <a:picLocks noChangeAspect="1" noChangeArrowheads="1"/>
            </p:cNvPicPr>
            <p:nvPr/>
          </p:nvPicPr>
          <p:blipFill>
            <a:blip r:embed="rId6" cstate="print">
              <a:duotone>
                <a:prstClr val="black"/>
                <a:srgbClr val="00B0F0">
                  <a:tint val="45000"/>
                  <a:satMod val="400000"/>
                </a:srgbClr>
              </a:duotone>
            </a:blip>
            <a:srcRect/>
            <a:stretch>
              <a:fillRect/>
            </a:stretch>
          </p:blipFill>
          <p:spPr bwMode="auto">
            <a:xfrm>
              <a:off x="5796136" y="2780928"/>
              <a:ext cx="360040" cy="360040"/>
            </a:xfrm>
            <a:prstGeom prst="rect">
              <a:avLst/>
            </a:prstGeom>
            <a:noFill/>
          </p:spPr>
        </p:pic>
        <p:pic>
          <p:nvPicPr>
            <p:cNvPr id="24" name="Picture 3" descr="http://openclipart.org/image/300px/svg_to_png/177854/1367934593.png"/>
            <p:cNvPicPr>
              <a:picLocks noChangeAspect="1" noChangeArrowheads="1"/>
            </p:cNvPicPr>
            <p:nvPr/>
          </p:nvPicPr>
          <p:blipFill>
            <a:blip r:embed="rId6" cstate="print">
              <a:duotone>
                <a:prstClr val="black"/>
                <a:srgbClr val="00B0F0">
                  <a:tint val="45000"/>
                  <a:satMod val="400000"/>
                </a:srgbClr>
              </a:duotone>
            </a:blip>
            <a:srcRect/>
            <a:stretch>
              <a:fillRect/>
            </a:stretch>
          </p:blipFill>
          <p:spPr bwMode="auto">
            <a:xfrm>
              <a:off x="5940152" y="2636912"/>
              <a:ext cx="360040" cy="360040"/>
            </a:xfrm>
            <a:prstGeom prst="rect">
              <a:avLst/>
            </a:prstGeom>
            <a:noFill/>
          </p:spPr>
        </p:pic>
        <p:pic>
          <p:nvPicPr>
            <p:cNvPr id="25" name="Picture 3" descr="http://openclipart.org/image/300px/svg_to_png/177854/1367934593.png"/>
            <p:cNvPicPr>
              <a:picLocks noChangeAspect="1" noChangeArrowheads="1"/>
            </p:cNvPicPr>
            <p:nvPr/>
          </p:nvPicPr>
          <p:blipFill>
            <a:blip r:embed="rId6" cstate="print">
              <a:duotone>
                <a:prstClr val="black"/>
                <a:srgbClr val="00B0F0">
                  <a:tint val="45000"/>
                  <a:satMod val="400000"/>
                </a:srgbClr>
              </a:duotone>
            </a:blip>
            <a:srcRect/>
            <a:stretch>
              <a:fillRect/>
            </a:stretch>
          </p:blipFill>
          <p:spPr bwMode="auto">
            <a:xfrm>
              <a:off x="6012160" y="2708920"/>
              <a:ext cx="360040" cy="360040"/>
            </a:xfrm>
            <a:prstGeom prst="rect">
              <a:avLst/>
            </a:prstGeom>
            <a:noFill/>
          </p:spPr>
        </p:pic>
        <p:sp>
          <p:nvSpPr>
            <p:cNvPr id="26" name="Oval 25"/>
            <p:cNvSpPr/>
            <p:nvPr/>
          </p:nvSpPr>
          <p:spPr>
            <a:xfrm>
              <a:off x="5796136" y="1268760"/>
              <a:ext cx="504056" cy="64807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27" name="Oval 26"/>
            <p:cNvSpPr/>
            <p:nvPr/>
          </p:nvSpPr>
          <p:spPr>
            <a:xfrm>
              <a:off x="5796136" y="1988840"/>
              <a:ext cx="504056" cy="576064"/>
            </a:xfrm>
            <a:prstGeom prst="ellipse">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28" name="Oval 27"/>
            <p:cNvSpPr/>
            <p:nvPr/>
          </p:nvSpPr>
          <p:spPr>
            <a:xfrm>
              <a:off x="5796136" y="2636912"/>
              <a:ext cx="504056" cy="576064"/>
            </a:xfrm>
            <a:prstGeom prst="ellipse">
              <a:avLst/>
            </a:prstGeom>
            <a:no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29" name="TextBox 28"/>
            <p:cNvSpPr txBox="1"/>
            <p:nvPr/>
          </p:nvSpPr>
          <p:spPr>
            <a:xfrm>
              <a:off x="5499994" y="3284982"/>
              <a:ext cx="1019852" cy="534674"/>
            </a:xfrm>
            <a:prstGeom prst="rect">
              <a:avLst/>
            </a:prstGeom>
            <a:noFill/>
          </p:spPr>
          <p:txBody>
            <a:bodyPr wrap="none" rtlCol="0">
              <a:spAutoFit/>
            </a:bodyPr>
            <a:lstStyle/>
            <a:p>
              <a:pPr algn="ctr" defTabSz="896112"/>
              <a:r>
                <a:rPr lang="en-US" sz="1372" dirty="0">
                  <a:solidFill>
                    <a:srgbClr val="C00000"/>
                  </a:solidFill>
                </a:rPr>
                <a:t>Customer </a:t>
              </a:r>
              <a:br>
                <a:rPr lang="en-US" sz="1372" dirty="0">
                  <a:solidFill>
                    <a:srgbClr val="C00000"/>
                  </a:solidFill>
                </a:rPr>
              </a:br>
              <a:r>
                <a:rPr lang="en-US" sz="1372" dirty="0">
                  <a:solidFill>
                    <a:srgbClr val="C00000"/>
                  </a:solidFill>
                </a:rPr>
                <a:t>Segments</a:t>
              </a:r>
            </a:p>
          </p:txBody>
        </p:sp>
      </p:grpSp>
      <p:sp>
        <p:nvSpPr>
          <p:cNvPr id="30" name="Right Arrow 29"/>
          <p:cNvSpPr/>
          <p:nvPr/>
        </p:nvSpPr>
        <p:spPr>
          <a:xfrm>
            <a:off x="7578331" y="1651830"/>
            <a:ext cx="207925" cy="18020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endParaRPr lang="en-US" sz="1799" dirty="0">
              <a:solidFill>
                <a:srgbClr val="FFFFFF"/>
              </a:solidFill>
            </a:endParaRPr>
          </a:p>
        </p:txBody>
      </p:sp>
      <p:sp>
        <p:nvSpPr>
          <p:cNvPr id="31" name="TextBox 30"/>
          <p:cNvSpPr txBox="1"/>
          <p:nvPr/>
        </p:nvSpPr>
        <p:spPr>
          <a:xfrm>
            <a:off x="1876908" y="5480683"/>
            <a:ext cx="2221506" cy="303481"/>
          </a:xfrm>
          <a:prstGeom prst="rect">
            <a:avLst/>
          </a:prstGeom>
          <a:noFill/>
        </p:spPr>
        <p:txBody>
          <a:bodyPr wrap="none" rtlCol="0">
            <a:spAutoFit/>
          </a:bodyPr>
          <a:lstStyle/>
          <a:p>
            <a:pPr defTabSz="896112"/>
            <a:r>
              <a:rPr lang="en-US" sz="1372" dirty="0">
                <a:solidFill>
                  <a:srgbClr val="C00000"/>
                </a:solidFill>
              </a:rPr>
              <a:t>Heterogeneous customers</a:t>
            </a:r>
          </a:p>
        </p:txBody>
      </p:sp>
      <p:pic>
        <p:nvPicPr>
          <p:cNvPr id="32" name="Picture 3" descr="http://openclipart.org/image/300px/svg_to_png/177854/1367934593.png"/>
          <p:cNvPicPr>
            <a:picLocks noChangeAspect="1" noChangeArrowheads="1"/>
          </p:cNvPicPr>
          <p:nvPr/>
        </p:nvPicPr>
        <p:blipFill>
          <a:blip r:embed="rId6" cstate="print">
            <a:grayscl/>
          </a:blip>
          <a:srcRect/>
          <a:stretch>
            <a:fillRect/>
          </a:stretch>
        </p:blipFill>
        <p:spPr bwMode="auto">
          <a:xfrm>
            <a:off x="9103109" y="876348"/>
            <a:ext cx="693082" cy="693082"/>
          </a:xfrm>
          <a:prstGeom prst="rect">
            <a:avLst/>
          </a:prstGeom>
          <a:noFill/>
        </p:spPr>
      </p:pic>
      <p:pic>
        <p:nvPicPr>
          <p:cNvPr id="33" name="Picture 4"/>
          <p:cNvPicPr>
            <a:picLocks noChangeAspect="1" noChangeArrowheads="1"/>
          </p:cNvPicPr>
          <p:nvPr/>
        </p:nvPicPr>
        <p:blipFill>
          <a:blip r:embed="rId2" cstate="print"/>
          <a:srcRect/>
          <a:stretch>
            <a:fillRect/>
          </a:stretch>
        </p:blipFill>
        <p:spPr bwMode="auto">
          <a:xfrm>
            <a:off x="8296377" y="1790444"/>
            <a:ext cx="1430504" cy="1386163"/>
          </a:xfrm>
          <a:prstGeom prst="rect">
            <a:avLst/>
          </a:prstGeom>
          <a:noFill/>
          <a:ln w="9525">
            <a:noFill/>
            <a:miter lim="800000"/>
            <a:headEnd/>
            <a:tailEnd/>
          </a:ln>
        </p:spPr>
      </p:pic>
      <p:pic>
        <p:nvPicPr>
          <p:cNvPr id="34" name="Picture 3" descr="http://openclipart.org/image/300px/svg_to_png/177854/1367934593.png"/>
          <p:cNvPicPr>
            <a:picLocks noChangeAspect="1" noChangeArrowheads="1"/>
          </p:cNvPicPr>
          <p:nvPr/>
        </p:nvPicPr>
        <p:blipFill>
          <a:blip r:embed="rId6" cstate="print">
            <a:duotone>
              <a:prstClr val="black"/>
              <a:schemeClr val="accent2">
                <a:tint val="45000"/>
                <a:satMod val="400000"/>
              </a:schemeClr>
            </a:duotone>
          </a:blip>
          <a:srcRect/>
          <a:stretch>
            <a:fillRect/>
          </a:stretch>
        </p:blipFill>
        <p:spPr bwMode="auto">
          <a:xfrm>
            <a:off x="8617952" y="1721138"/>
            <a:ext cx="693082" cy="693082"/>
          </a:xfrm>
          <a:prstGeom prst="rect">
            <a:avLst/>
          </a:prstGeom>
          <a:noFill/>
        </p:spPr>
      </p:pic>
      <p:pic>
        <p:nvPicPr>
          <p:cNvPr id="35" name="Picture 7"/>
          <p:cNvPicPr>
            <a:picLocks noChangeAspect="1" noChangeArrowheads="1"/>
          </p:cNvPicPr>
          <p:nvPr/>
        </p:nvPicPr>
        <p:blipFill>
          <a:blip r:embed="rId7" cstate="print"/>
          <a:srcRect/>
          <a:stretch>
            <a:fillRect/>
          </a:stretch>
        </p:blipFill>
        <p:spPr bwMode="auto">
          <a:xfrm>
            <a:off x="7924870" y="2344910"/>
            <a:ext cx="1406911" cy="1378328"/>
          </a:xfrm>
          <a:prstGeom prst="rect">
            <a:avLst/>
          </a:prstGeom>
          <a:noFill/>
          <a:ln w="9525">
            <a:noFill/>
            <a:miter lim="800000"/>
            <a:headEnd/>
            <a:tailEnd/>
          </a:ln>
        </p:spPr>
      </p:pic>
      <p:pic>
        <p:nvPicPr>
          <p:cNvPr id="36" name="Picture 3" descr="http://openclipart.org/image/300px/svg_to_png/177854/1367934593.png"/>
          <p:cNvPicPr>
            <a:picLocks noChangeAspect="1" noChangeArrowheads="1"/>
          </p:cNvPicPr>
          <p:nvPr/>
        </p:nvPicPr>
        <p:blipFill>
          <a:blip r:embed="rId6" cstate="print">
            <a:duotone>
              <a:prstClr val="black"/>
              <a:srgbClr val="00B0F0">
                <a:tint val="45000"/>
                <a:satMod val="400000"/>
              </a:srgbClr>
            </a:duotone>
          </a:blip>
          <a:srcRect/>
          <a:stretch>
            <a:fillRect/>
          </a:stretch>
        </p:blipFill>
        <p:spPr bwMode="auto">
          <a:xfrm>
            <a:off x="8202103" y="2206295"/>
            <a:ext cx="693082" cy="693082"/>
          </a:xfrm>
          <a:prstGeom prst="rect">
            <a:avLst/>
          </a:prstGeom>
          <a:noFill/>
        </p:spPr>
      </p:pic>
      <p:sp>
        <p:nvSpPr>
          <p:cNvPr id="2" name="Slide Number Placeholder 1"/>
          <p:cNvSpPr>
            <a:spLocks noGrp="1"/>
          </p:cNvSpPr>
          <p:nvPr>
            <p:ph type="sldNum" sz="quarter" idx="12"/>
          </p:nvPr>
        </p:nvSpPr>
        <p:spPr/>
        <p:txBody>
          <a:bodyPr/>
          <a:lstStyle/>
          <a:p>
            <a:fld id="{3847DB54-D037-B84F-B6F1-2E8DA40D09AD}" type="slidenum">
              <a:rPr lang="en-US" smtClean="0"/>
              <a:pPr/>
              <a:t>8</a:t>
            </a:fld>
            <a:endParaRPr lang="en-US"/>
          </a:p>
        </p:txBody>
      </p:sp>
    </p:spTree>
    <p:extLst>
      <p:ext uri="{BB962C8B-B14F-4D97-AF65-F5344CB8AC3E}">
        <p14:creationId xmlns:p14="http://schemas.microsoft.com/office/powerpoint/2010/main" val="10515901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bwMode="auto">
          <a:xfrm>
            <a:off x="960792" y="403325"/>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47">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chemeClr val="tx1"/>
                </a:solidFill>
                <a:latin typeface="Segoe UI Light" panose="020B0502040204020203" pitchFamily="34" charset="0"/>
                <a:cs typeface="Segoe UI Light" panose="020B0502040204020203" pitchFamily="34" charset="0"/>
              </a:rPr>
              <a:t>Clustering</a:t>
            </a:r>
            <a:endParaRPr lang="en-GB" sz="3600" kern="0" dirty="0">
              <a:solidFill>
                <a:schemeClr val="tx1"/>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prstGeom prst="rect">
            <a:avLst/>
          </a:prstGeom>
        </p:spPr>
        <p:txBody>
          <a:bodyPr/>
          <a:lstStyle/>
          <a:p>
            <a:pPr>
              <a:buNone/>
            </a:pPr>
            <a:r>
              <a:rPr lang="en-US" sz="2400" dirty="0">
                <a:solidFill>
                  <a:schemeClr val="bg2">
                    <a:lumMod val="50000"/>
                  </a:schemeClr>
                </a:solidFill>
                <a:latin typeface="Segoe UI Light" panose="020B0502040204020203" pitchFamily="34" charset="0"/>
                <a:cs typeface="Segoe UI Light" panose="020B0502040204020203" pitchFamily="34" charset="0"/>
              </a:rPr>
              <a:t>Applications include:</a:t>
            </a:r>
          </a:p>
          <a:p>
            <a:pPr>
              <a:buClr>
                <a:schemeClr val="tx2"/>
              </a:buClr>
              <a:buFont typeface="Wingdings" panose="05000000000000000000" pitchFamily="2" charset="2"/>
              <a:buChar char="§"/>
            </a:pPr>
            <a:r>
              <a:rPr lang="en-US" sz="2400" dirty="0">
                <a:solidFill>
                  <a:schemeClr val="bg2">
                    <a:lumMod val="50000"/>
                  </a:schemeClr>
                </a:solidFill>
                <a:latin typeface="Segoe UI Light" panose="020B0502040204020203" pitchFamily="34" charset="0"/>
                <a:cs typeface="Segoe UI Light" panose="020B0502040204020203" pitchFamily="34" charset="0"/>
              </a:rPr>
              <a:t> Automatically grouping documents/webpages into topics</a:t>
            </a:r>
          </a:p>
          <a:p>
            <a:pPr lvl="1">
              <a:buClr>
                <a:schemeClr val="tx2"/>
              </a:buClr>
              <a:buSzPct val="50000"/>
              <a:buFont typeface="Wingdings" panose="05000000000000000000" pitchFamily="2" charset="2"/>
              <a:buChar char="§"/>
            </a:pPr>
            <a:r>
              <a:rPr lang="en-US" sz="2400" dirty="0">
                <a:solidFill>
                  <a:schemeClr val="bg2">
                    <a:lumMod val="50000"/>
                  </a:schemeClr>
                </a:solidFill>
                <a:latin typeface="Segoe UI Light" panose="020B0502040204020203" pitchFamily="34" charset="0"/>
                <a:ea typeface="+mn-ea"/>
                <a:cs typeface="Segoe UI Light" panose="020B0502040204020203" pitchFamily="34" charset="0"/>
              </a:rPr>
              <a:t>For instance, grouping news stories from today into categories</a:t>
            </a:r>
          </a:p>
          <a:p>
            <a:pPr>
              <a:buClr>
                <a:schemeClr val="tx2"/>
              </a:buClr>
              <a:buFont typeface="Wingdings" panose="05000000000000000000" pitchFamily="2" charset="2"/>
              <a:buChar char="§"/>
            </a:pPr>
            <a:r>
              <a:rPr lang="en-US" sz="2400" dirty="0">
                <a:solidFill>
                  <a:schemeClr val="bg2">
                    <a:lumMod val="50000"/>
                  </a:schemeClr>
                </a:solidFill>
                <a:latin typeface="Segoe UI Light" panose="020B0502040204020203" pitchFamily="34" charset="0"/>
                <a:cs typeface="Segoe UI Light" panose="020B0502040204020203" pitchFamily="34" charset="0"/>
              </a:rPr>
              <a:t> Clustering large number of products</a:t>
            </a:r>
          </a:p>
          <a:p>
            <a:pPr>
              <a:buClr>
                <a:schemeClr val="tx2"/>
              </a:buClr>
              <a:buFont typeface="Wingdings" panose="05000000000000000000" pitchFamily="2" charset="2"/>
              <a:buChar char="§"/>
            </a:pPr>
            <a:r>
              <a:rPr lang="en-US" sz="2400" dirty="0">
                <a:solidFill>
                  <a:schemeClr val="bg2">
                    <a:lumMod val="50000"/>
                  </a:schemeClr>
                </a:solidFill>
                <a:latin typeface="Segoe UI Light" panose="020B0502040204020203" pitchFamily="34" charset="0"/>
                <a:cs typeface="Segoe UI Light" panose="020B0502040204020203" pitchFamily="34" charset="0"/>
              </a:rPr>
              <a:t> Clustering customers into those with similar purchase behavior</a:t>
            </a:r>
          </a:p>
          <a:p>
            <a:endParaRPr lang="en-US" sz="2400" dirty="0">
              <a:latin typeface="Segoe UI Light" panose="020B0502040204020203" pitchFamily="34" charset="0"/>
              <a:cs typeface="Segoe UI Light" panose="020B0502040204020203" pitchFamily="34" charset="0"/>
            </a:endParaRPr>
          </a:p>
          <a:p>
            <a:pPr lvl="1"/>
            <a:endParaRPr lang="en-US" sz="2400" dirty="0">
              <a:latin typeface="Segoe UI Light" panose="020B0502040204020203" pitchFamily="34" charset="0"/>
              <a:cs typeface="Segoe UI Light" panose="020B0502040204020203" pitchFamily="34" charset="0"/>
            </a:endParaRPr>
          </a:p>
          <a:p>
            <a:endParaRPr lang="en-US" sz="2400" dirty="0">
              <a:latin typeface="Segoe UI Light" panose="020B0502040204020203" pitchFamily="34" charset="0"/>
              <a:cs typeface="Segoe UI Light" panose="020B0502040204020203" pitchFamily="34" charset="0"/>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9</a:t>
            </a:fld>
            <a:endParaRPr lang="en-US"/>
          </a:p>
        </p:txBody>
      </p:sp>
    </p:spTree>
    <p:extLst>
      <p:ext uri="{BB962C8B-B14F-4D97-AF65-F5344CB8AC3E}">
        <p14:creationId xmlns:p14="http://schemas.microsoft.com/office/powerpoint/2010/main" val="109267827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kom4iN203kmcx3ENhvM.q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kom4iN203kmcx3ENhvM.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sdGnFwSWFUmzcQlqMWaSe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k7uASladr0mInFFyXCcnu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kDERYHhq60.CiA7Wn33u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SBZ5s.yaXEmMuCYURaRx3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k7uASladr0mInFFyXCcnu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sdGnFwSWFUmzcQlqMWaSe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kDERYHhq60.CiA7Wn33uX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BZ5s.yaXEmMuCYURaRx3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kDERYHhq60.CiA7Wn33uX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vanade_Aurora">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BC5EAA7E-6E4E-460E-96F2-8D4B7AB91738}"/>
    </a:ext>
  </a:extLst>
</a:theme>
</file>

<file path=ppt/theme/theme10.xml><?xml version="1.0" encoding="utf-8"?>
<a:theme xmlns:a="http://schemas.openxmlformats.org/drawingml/2006/main" name="4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11.xml><?xml version="1.0" encoding="utf-8"?>
<a:theme xmlns:a="http://schemas.openxmlformats.org/drawingml/2006/main" name="FY13_16by9_fullversion">
  <a:themeElements>
    <a:clrScheme name="Avanade">
      <a:dk1>
        <a:srgbClr val="000000"/>
      </a:dk1>
      <a:lt1>
        <a:srgbClr val="FFFFFF"/>
      </a:lt1>
      <a:dk2>
        <a:srgbClr val="FF5800"/>
      </a:dk2>
      <a:lt2>
        <a:srgbClr val="BCBDBC"/>
      </a:lt2>
      <a:accent1>
        <a:srgbClr val="009FDA"/>
      </a:accent1>
      <a:accent2>
        <a:srgbClr val="FDC82F"/>
      </a:accent2>
      <a:accent3>
        <a:srgbClr val="34B233"/>
      </a:accent3>
      <a:accent4>
        <a:srgbClr val="CF0072"/>
      </a:accent4>
      <a:accent5>
        <a:srgbClr val="747678"/>
      </a:accent5>
      <a:accent6>
        <a:srgbClr val="BCBDBC"/>
      </a:accent6>
      <a:hlink>
        <a:srgbClr val="FF5800"/>
      </a:hlink>
      <a:folHlink>
        <a:srgbClr val="FF5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FY13_ppt_complete">
  <a:themeElements>
    <a:clrScheme name="Custom 8">
      <a:dk1>
        <a:srgbClr val="005CB9"/>
      </a:dk1>
      <a:lt1>
        <a:srgbClr val="FFFFFF"/>
      </a:lt1>
      <a:dk2>
        <a:srgbClr val="464646"/>
      </a:dk2>
      <a:lt2>
        <a:srgbClr val="C8C8C8"/>
      </a:lt2>
      <a:accent1>
        <a:srgbClr val="FF5800"/>
      </a:accent1>
      <a:accent2>
        <a:srgbClr val="009FDA"/>
      </a:accent2>
      <a:accent3>
        <a:srgbClr val="34B233"/>
      </a:accent3>
      <a:accent4>
        <a:srgbClr val="9F26B5"/>
      </a:accent4>
      <a:accent5>
        <a:srgbClr val="FDC82F"/>
      </a:accent5>
      <a:accent6>
        <a:srgbClr val="008996"/>
      </a:accent6>
      <a:hlink>
        <a:srgbClr val="FF58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urora Divider">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9BCED1C6-583B-482D-9D4B-9E2CDF8AD7D7}"/>
    </a:ext>
  </a:extLst>
</a:theme>
</file>

<file path=ppt/theme/theme3.xml><?xml version="1.0" encoding="utf-8"?>
<a:theme xmlns:a="http://schemas.openxmlformats.org/drawingml/2006/main" name="Highly 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5BEBE594-7E4F-4EDA-AB5D-1B1B13B08BF3}"/>
    </a:ext>
  </a:extLst>
</a:theme>
</file>

<file path=ppt/theme/theme4.xml><?xml version="1.0" encoding="utf-8"?>
<a:theme xmlns:a="http://schemas.openxmlformats.org/drawingml/2006/main" name="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065E6F59-0526-4EC2-AD4B-FB702B90C229}"/>
    </a:ext>
  </a:extLst>
</a:theme>
</file>

<file path=ppt/theme/theme5.xml><?xml version="1.0" encoding="utf-8"?>
<a:theme xmlns:a="http://schemas.openxmlformats.org/drawingml/2006/main" name="Restricted">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FAB72CE6-58D0-4859-BB78-F59E06750285}"/>
    </a:ext>
  </a:extLst>
</a:theme>
</file>

<file path=ppt/theme/theme6.xml><?xml version="1.0" encoding="utf-8"?>
<a:theme xmlns:a="http://schemas.openxmlformats.org/drawingml/2006/main" name="2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7.xml><?xml version="1.0" encoding="utf-8"?>
<a:theme xmlns:a="http://schemas.openxmlformats.org/drawingml/2006/main" name="16-0440_AccentureAnalytics_OverviewCreative_template_16-9">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8.xml><?xml version="1.0" encoding="utf-8"?>
<a:theme xmlns:a="http://schemas.openxmlformats.org/drawingml/2006/main" name="3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9.xml><?xml version="1.0" encoding="utf-8"?>
<a:theme xmlns:a="http://schemas.openxmlformats.org/drawingml/2006/main" name="1_16-0440_AccentureAnalytics_OverviewCreative_template_16-9">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Avanade_Aurora</Template>
  <TotalTime>2183</TotalTime>
  <Words>1909</Words>
  <Application>Microsoft Office PowerPoint</Application>
  <PresentationFormat>Widescreen</PresentationFormat>
  <Paragraphs>315</Paragraphs>
  <Slides>39</Slides>
  <Notes>20</Notes>
  <HiddenSlides>1</HiddenSlides>
  <MMClips>0</MMClips>
  <ScaleCrop>false</ScaleCrop>
  <HeadingPairs>
    <vt:vector size="8" baseType="variant">
      <vt:variant>
        <vt:lpstr>Fonts Used</vt:lpstr>
      </vt:variant>
      <vt:variant>
        <vt:i4>7</vt:i4>
      </vt:variant>
      <vt:variant>
        <vt:lpstr>Theme</vt:lpstr>
      </vt:variant>
      <vt:variant>
        <vt:i4>12</vt:i4>
      </vt:variant>
      <vt:variant>
        <vt:lpstr>Embedded OLE Servers</vt:lpstr>
      </vt:variant>
      <vt:variant>
        <vt:i4>2</vt:i4>
      </vt:variant>
      <vt:variant>
        <vt:lpstr>Slide Titles</vt:lpstr>
      </vt:variant>
      <vt:variant>
        <vt:i4>39</vt:i4>
      </vt:variant>
    </vt:vector>
  </HeadingPairs>
  <TitlesOfParts>
    <vt:vector size="60" baseType="lpstr">
      <vt:lpstr>ＭＳ Ｐゴシック</vt:lpstr>
      <vt:lpstr>Arial</vt:lpstr>
      <vt:lpstr>Calibri</vt:lpstr>
      <vt:lpstr>Segoe UI</vt:lpstr>
      <vt:lpstr>Segoe UI Light</vt:lpstr>
      <vt:lpstr>Segoe UI Symbol</vt:lpstr>
      <vt:lpstr>Wingdings</vt:lpstr>
      <vt:lpstr>Avanade_Aurora</vt:lpstr>
      <vt:lpstr>1_Aurora Divider</vt:lpstr>
      <vt:lpstr>Highly Confidential</vt:lpstr>
      <vt:lpstr>Confidential</vt:lpstr>
      <vt:lpstr>Restricted</vt:lpstr>
      <vt:lpstr>2_16-0029 3. Digital Operations (IoT) Sales Deck - Final</vt:lpstr>
      <vt:lpstr>16-0440_AccentureAnalytics_OverviewCreative_template_16-9</vt:lpstr>
      <vt:lpstr>3_16-0029 3. Digital Operations (IoT) Sales Deck - Final</vt:lpstr>
      <vt:lpstr>1_16-0440_AccentureAnalytics_OverviewCreative_template_16-9</vt:lpstr>
      <vt:lpstr>4_16-0029 3. Digital Operations (IoT) Sales Deck - Final</vt:lpstr>
      <vt:lpstr>FY13_16by9_fullversion</vt:lpstr>
      <vt:lpstr>2_FY13_ppt_complete</vt:lpstr>
      <vt:lpstr>think-cell Slide</vt:lpstr>
      <vt:lpstr>Equation</vt:lpstr>
      <vt:lpstr>PowerPoint Presentation</vt:lpstr>
      <vt:lpstr>Over the next 1 hour, you will get an…</vt:lpstr>
      <vt:lpstr>PowerPoint Presentation</vt:lpstr>
      <vt:lpstr>Unsupervised Learning (1/4)</vt:lpstr>
      <vt:lpstr>PowerPoint Presentation</vt:lpstr>
      <vt:lpstr>PowerPoint Presentation</vt:lpstr>
      <vt:lpstr>PowerPoint Presentation</vt:lpstr>
      <vt:lpstr>Why do we need to segment customers? </vt:lpstr>
      <vt:lpstr>PowerPoint Presentation</vt:lpstr>
      <vt:lpstr>Cluster analysis as a method for segmentation</vt:lpstr>
      <vt:lpstr>PowerPoint Presentation</vt:lpstr>
      <vt:lpstr>Deep Dive: The K-Means Clustering Algorithm (1) </vt:lpstr>
      <vt:lpstr>Deep Dive: The K-Means Clustering Algorithm (2) </vt:lpstr>
      <vt:lpstr>Deep Dive: The K-Means Clustering Algorithm (3) </vt:lpstr>
      <vt:lpstr>Deep Dive: The K-Means Clustering Algorithm (4) </vt:lpstr>
      <vt:lpstr>Deep Dive: The K-Means Clustering Algorithm (5) </vt:lpstr>
      <vt:lpstr>Deep Dive: The K-Means Clustering Algorithm (6) </vt:lpstr>
      <vt:lpstr>Deep Dive: The K-Means Clustering Algorithm (7) </vt:lpstr>
      <vt:lpstr>Strengths and Weaknesses of the k-means Algorithm</vt:lpstr>
      <vt:lpstr>Weaknesses of k-means: Problems and Dealing with Outliers</vt:lpstr>
      <vt:lpstr>Weaknesses of k-means: Initial Seeds Sensitivity</vt:lpstr>
      <vt:lpstr>Weaknesses of k-means: Hyper-Ellipsoid Clusters</vt:lpstr>
      <vt:lpstr>PowerPoint Presentation</vt:lpstr>
      <vt:lpstr>Hierarchical Agglomerative Clustering (1/8)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Dendrogram for Hierarchical Agglomerative Clustering (1/3)</vt:lpstr>
      <vt:lpstr>PowerPoint Presentation</vt:lpstr>
      <vt:lpstr>PowerPoint Presentation</vt:lpstr>
      <vt:lpstr>Further Cluster Algorithms.. </vt:lpstr>
      <vt:lpstr>How to Evaluate Clustering Results? </vt:lpstr>
      <vt:lpstr>You learnt so far…</vt:lpstr>
    </vt:vector>
  </TitlesOfParts>
  <Company>Avanade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El Maghraoui</dc:creator>
  <cp:lastModifiedBy>Tripti Sethi</cp:lastModifiedBy>
  <cp:revision>197</cp:revision>
  <dcterms:created xsi:type="dcterms:W3CDTF">2017-03-20T08:49:08Z</dcterms:created>
  <dcterms:modified xsi:type="dcterms:W3CDTF">2018-05-20T17:50:06Z</dcterms:modified>
</cp:coreProperties>
</file>